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68" r:id="rId4"/>
    <p:sldId id="269" r:id="rId5"/>
    <p:sldId id="271" r:id="rId6"/>
    <p:sldId id="1595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2" r:id="rId19"/>
    <p:sldId id="1582" r:id="rId20"/>
    <p:sldId id="1563" r:id="rId21"/>
    <p:sldId id="1567" r:id="rId22"/>
    <p:sldId id="1569" r:id="rId23"/>
    <p:sldId id="1591" r:id="rId24"/>
    <p:sldId id="1593" r:id="rId25"/>
    <p:sldId id="1592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29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4DF18-ABF3-4145-8FAF-5D706F69E80B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B1FAA-7E48-4A94-96B1-4F4E75FEEF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4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スライド イメージ プレースホルダー 1">
            <a:extLst>
              <a:ext uri="{FF2B5EF4-FFF2-40B4-BE49-F238E27FC236}">
                <a16:creationId xmlns="" xmlns:a16="http://schemas.microsoft.com/office/drawing/2014/main" id="{7F18BDF4-136D-4DE5-AF33-349DA205AA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ノート プレースホルダー 2">
            <a:extLst>
              <a:ext uri="{FF2B5EF4-FFF2-40B4-BE49-F238E27FC236}">
                <a16:creationId xmlns="" xmlns:a16="http://schemas.microsoft.com/office/drawing/2014/main" id="{58368E9C-7059-47D0-9FE9-667585F018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5108" name="スライド番号プレースホルダー 3">
            <a:extLst>
              <a:ext uri="{FF2B5EF4-FFF2-40B4-BE49-F238E27FC236}">
                <a16:creationId xmlns="" xmlns:a16="http://schemas.microsoft.com/office/drawing/2014/main" id="{C88CCF76-50E3-4650-A82A-5E42D8DB5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90638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defTabSz="1290638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defTabSz="1290638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defTabSz="1290638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defTabSz="1290638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2906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2906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2906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2906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12906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87B3-04FC-4AA0-96F6-FD42AB460B81}" type="slidenum">
              <a:rPr kumimoji="1" lang="ja-JP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12906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06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02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034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07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417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847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709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3916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1865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2858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4654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344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4402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996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527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9676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304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4002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9002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594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88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220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02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81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186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04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397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173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FEA10-E3C8-4D6C-82EA-0E87AD955957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7657C-61D2-4B53-8AD5-8ED87FB93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4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356B6-790F-4DDB-B1A4-B8E464E6BABF}" type="datetimeFigureOut">
              <a:rPr kumimoji="1" lang="ja-JP" altLang="en-US" smtClean="0"/>
              <a:t>2020/3/20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7CBA86-1D27-4FBC-B01D-4D6F3EB61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68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33403" y="1350031"/>
            <a:ext cx="7342907" cy="875660"/>
          </a:xfrm>
        </p:spPr>
        <p:txBody>
          <a:bodyPr>
            <a:normAutofit/>
          </a:bodyPr>
          <a:lstStyle/>
          <a:p>
            <a:r>
              <a:rPr kumimoji="1" lang="ja-JP" altLang="en-US" sz="4800" b="1" dirty="0"/>
              <a:t>自然災害（水害、土砂災害）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50520" y="2276089"/>
            <a:ext cx="10508672" cy="1655762"/>
          </a:xfrm>
        </p:spPr>
        <p:txBody>
          <a:bodyPr>
            <a:normAutofit fontScale="92500"/>
          </a:bodyPr>
          <a:lstStyle/>
          <a:p>
            <a:r>
              <a:rPr kumimoji="1" lang="ja-JP" altLang="en-US" sz="4800" dirty="0"/>
              <a:t>に関する</a:t>
            </a:r>
            <a:endParaRPr kumimoji="1" lang="en-US" altLang="ja-JP" sz="4800" dirty="0"/>
          </a:p>
          <a:p>
            <a:r>
              <a:rPr lang="ja-JP" altLang="en-US" sz="4800" b="1" dirty="0"/>
              <a:t>危険個所の解析及び市民の危機意識啓発</a:t>
            </a:r>
            <a:endParaRPr kumimoji="1" lang="ja-JP" altLang="en-US" sz="48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31041" y="4867562"/>
            <a:ext cx="7412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6">
                    <a:lumMod val="50000"/>
                  </a:schemeClr>
                </a:solidFill>
              </a:rPr>
              <a:t>NPO</a:t>
            </a:r>
            <a:r>
              <a:rPr kumimoji="1" lang="ja-JP" altLang="en-US" sz="2800" b="1" dirty="0">
                <a:solidFill>
                  <a:schemeClr val="accent6">
                    <a:lumMod val="50000"/>
                  </a:schemeClr>
                </a:solidFill>
              </a:rPr>
              <a:t>法人　防災・災害ボランティア かわせみ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4792" y="5536915"/>
            <a:ext cx="7547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博（工）、技術士 ： 谷岡、宇津木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54743" y="899886"/>
            <a:ext cx="10900228" cy="3582244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928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0" y="159882"/>
            <a:ext cx="10979588" cy="652239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3754" y="4759465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洪水氾濫未解析区間</a:t>
            </a:r>
          </a:p>
        </p:txBody>
      </p:sp>
      <p:sp>
        <p:nvSpPr>
          <p:cNvPr id="5" name="フリーフォーム 4"/>
          <p:cNvSpPr/>
          <p:nvPr/>
        </p:nvSpPr>
        <p:spPr>
          <a:xfrm>
            <a:off x="3696377" y="3644603"/>
            <a:ext cx="4045527" cy="2368270"/>
          </a:xfrm>
          <a:custGeom>
            <a:avLst/>
            <a:gdLst>
              <a:gd name="connsiteX0" fmla="*/ 0 w 4045527"/>
              <a:gd name="connsiteY0" fmla="*/ 2368270 h 2368270"/>
              <a:gd name="connsiteX1" fmla="*/ 429491 w 4045527"/>
              <a:gd name="connsiteY1" fmla="*/ 2160452 h 2368270"/>
              <a:gd name="connsiteX2" fmla="*/ 969818 w 4045527"/>
              <a:gd name="connsiteY2" fmla="*/ 1897215 h 2368270"/>
              <a:gd name="connsiteX3" fmla="*/ 1274618 w 4045527"/>
              <a:gd name="connsiteY3" fmla="*/ 1536997 h 2368270"/>
              <a:gd name="connsiteX4" fmla="*/ 1413164 w 4045527"/>
              <a:gd name="connsiteY4" fmla="*/ 1204488 h 2368270"/>
              <a:gd name="connsiteX5" fmla="*/ 1413164 w 4045527"/>
              <a:gd name="connsiteY5" fmla="*/ 1038234 h 2368270"/>
              <a:gd name="connsiteX6" fmla="*/ 1440873 w 4045527"/>
              <a:gd name="connsiteY6" fmla="*/ 705725 h 2368270"/>
              <a:gd name="connsiteX7" fmla="*/ 1454727 w 4045527"/>
              <a:gd name="connsiteY7" fmla="*/ 414779 h 2368270"/>
              <a:gd name="connsiteX8" fmla="*/ 1385455 w 4045527"/>
              <a:gd name="connsiteY8" fmla="*/ 248525 h 2368270"/>
              <a:gd name="connsiteX9" fmla="*/ 1496291 w 4045527"/>
              <a:gd name="connsiteY9" fmla="*/ 26852 h 2368270"/>
              <a:gd name="connsiteX10" fmla="*/ 1801091 w 4045527"/>
              <a:gd name="connsiteY10" fmla="*/ 12997 h 2368270"/>
              <a:gd name="connsiteX11" fmla="*/ 2258291 w 4045527"/>
              <a:gd name="connsiteY11" fmla="*/ 109979 h 2368270"/>
              <a:gd name="connsiteX12" fmla="*/ 2590800 w 4045527"/>
              <a:gd name="connsiteY12" fmla="*/ 206961 h 2368270"/>
              <a:gd name="connsiteX13" fmla="*/ 2826327 w 4045527"/>
              <a:gd name="connsiteY13" fmla="*/ 262379 h 2368270"/>
              <a:gd name="connsiteX14" fmla="*/ 3214255 w 4045527"/>
              <a:gd name="connsiteY14" fmla="*/ 317797 h 2368270"/>
              <a:gd name="connsiteX15" fmla="*/ 3422073 w 4045527"/>
              <a:gd name="connsiteY15" fmla="*/ 373215 h 2368270"/>
              <a:gd name="connsiteX16" fmla="*/ 3657600 w 4045527"/>
              <a:gd name="connsiteY16" fmla="*/ 414779 h 2368270"/>
              <a:gd name="connsiteX17" fmla="*/ 4045527 w 4045527"/>
              <a:gd name="connsiteY17" fmla="*/ 470197 h 236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45527" h="2368270">
                <a:moveTo>
                  <a:pt x="0" y="2368270"/>
                </a:moveTo>
                <a:lnTo>
                  <a:pt x="429491" y="2160452"/>
                </a:lnTo>
                <a:cubicBezTo>
                  <a:pt x="591127" y="2081943"/>
                  <a:pt x="828964" y="2001124"/>
                  <a:pt x="969818" y="1897215"/>
                </a:cubicBezTo>
                <a:cubicBezTo>
                  <a:pt x="1110673" y="1793306"/>
                  <a:pt x="1200727" y="1652451"/>
                  <a:pt x="1274618" y="1536997"/>
                </a:cubicBezTo>
                <a:cubicBezTo>
                  <a:pt x="1348509" y="1421543"/>
                  <a:pt x="1390073" y="1287615"/>
                  <a:pt x="1413164" y="1204488"/>
                </a:cubicBezTo>
                <a:cubicBezTo>
                  <a:pt x="1436255" y="1121361"/>
                  <a:pt x="1408546" y="1121361"/>
                  <a:pt x="1413164" y="1038234"/>
                </a:cubicBezTo>
                <a:cubicBezTo>
                  <a:pt x="1417782" y="955107"/>
                  <a:pt x="1433946" y="809634"/>
                  <a:pt x="1440873" y="705725"/>
                </a:cubicBezTo>
                <a:cubicBezTo>
                  <a:pt x="1447800" y="601816"/>
                  <a:pt x="1463963" y="490979"/>
                  <a:pt x="1454727" y="414779"/>
                </a:cubicBezTo>
                <a:cubicBezTo>
                  <a:pt x="1445491" y="338579"/>
                  <a:pt x="1378528" y="313179"/>
                  <a:pt x="1385455" y="248525"/>
                </a:cubicBezTo>
                <a:cubicBezTo>
                  <a:pt x="1392382" y="183870"/>
                  <a:pt x="1427018" y="66107"/>
                  <a:pt x="1496291" y="26852"/>
                </a:cubicBezTo>
                <a:cubicBezTo>
                  <a:pt x="1565564" y="-12403"/>
                  <a:pt x="1674091" y="-857"/>
                  <a:pt x="1801091" y="12997"/>
                </a:cubicBezTo>
                <a:cubicBezTo>
                  <a:pt x="1928091" y="26851"/>
                  <a:pt x="2126673" y="77652"/>
                  <a:pt x="2258291" y="109979"/>
                </a:cubicBezTo>
                <a:cubicBezTo>
                  <a:pt x="2389909" y="142306"/>
                  <a:pt x="2496127" y="181561"/>
                  <a:pt x="2590800" y="206961"/>
                </a:cubicBezTo>
                <a:cubicBezTo>
                  <a:pt x="2685473" y="232361"/>
                  <a:pt x="2722418" y="243906"/>
                  <a:pt x="2826327" y="262379"/>
                </a:cubicBezTo>
                <a:cubicBezTo>
                  <a:pt x="2930236" y="280852"/>
                  <a:pt x="3114964" y="299324"/>
                  <a:pt x="3214255" y="317797"/>
                </a:cubicBezTo>
                <a:cubicBezTo>
                  <a:pt x="3313546" y="336270"/>
                  <a:pt x="3348182" y="357051"/>
                  <a:pt x="3422073" y="373215"/>
                </a:cubicBezTo>
                <a:cubicBezTo>
                  <a:pt x="3495964" y="389379"/>
                  <a:pt x="3553691" y="398615"/>
                  <a:pt x="3657600" y="414779"/>
                </a:cubicBezTo>
                <a:cubicBezTo>
                  <a:pt x="3761509" y="430943"/>
                  <a:pt x="3903518" y="450570"/>
                  <a:pt x="4045527" y="470197"/>
                </a:cubicBezTo>
              </a:path>
            </a:pathLst>
          </a:custGeom>
          <a:noFill/>
          <a:ln w="762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950669" y="5384382"/>
            <a:ext cx="740472" cy="628491"/>
          </a:xfrm>
          <a:custGeom>
            <a:avLst/>
            <a:gdLst>
              <a:gd name="connsiteX0" fmla="*/ 740472 w 740472"/>
              <a:gd name="connsiteY0" fmla="*/ 88164 h 628491"/>
              <a:gd name="connsiteX1" fmla="*/ 491091 w 740472"/>
              <a:gd name="connsiteY1" fmla="*/ 18891 h 628491"/>
              <a:gd name="connsiteX2" fmla="*/ 380254 w 740472"/>
              <a:gd name="connsiteY2" fmla="*/ 18891 h 628491"/>
              <a:gd name="connsiteX3" fmla="*/ 103163 w 740472"/>
              <a:gd name="connsiteY3" fmla="*/ 5036 h 628491"/>
              <a:gd name="connsiteX4" fmla="*/ 6181 w 740472"/>
              <a:gd name="connsiteY4" fmla="*/ 115873 h 628491"/>
              <a:gd name="connsiteX5" fmla="*/ 20036 w 740472"/>
              <a:gd name="connsiteY5" fmla="*/ 226709 h 628491"/>
              <a:gd name="connsiteX6" fmla="*/ 103163 w 740472"/>
              <a:gd name="connsiteY6" fmla="*/ 295982 h 628491"/>
              <a:gd name="connsiteX7" fmla="*/ 103163 w 740472"/>
              <a:gd name="connsiteY7" fmla="*/ 531509 h 628491"/>
              <a:gd name="connsiteX8" fmla="*/ 20036 w 740472"/>
              <a:gd name="connsiteY8" fmla="*/ 628491 h 62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472" h="628491">
                <a:moveTo>
                  <a:pt x="740472" y="88164"/>
                </a:moveTo>
                <a:cubicBezTo>
                  <a:pt x="645799" y="59300"/>
                  <a:pt x="551127" y="30436"/>
                  <a:pt x="491091" y="18891"/>
                </a:cubicBezTo>
                <a:cubicBezTo>
                  <a:pt x="431055" y="7346"/>
                  <a:pt x="444909" y="21200"/>
                  <a:pt x="380254" y="18891"/>
                </a:cubicBezTo>
                <a:cubicBezTo>
                  <a:pt x="315599" y="16582"/>
                  <a:pt x="165508" y="-11128"/>
                  <a:pt x="103163" y="5036"/>
                </a:cubicBezTo>
                <a:cubicBezTo>
                  <a:pt x="40817" y="21200"/>
                  <a:pt x="20035" y="78927"/>
                  <a:pt x="6181" y="115873"/>
                </a:cubicBezTo>
                <a:cubicBezTo>
                  <a:pt x="-7674" y="152819"/>
                  <a:pt x="3872" y="196691"/>
                  <a:pt x="20036" y="226709"/>
                </a:cubicBezTo>
                <a:cubicBezTo>
                  <a:pt x="36200" y="256727"/>
                  <a:pt x="89309" y="245182"/>
                  <a:pt x="103163" y="295982"/>
                </a:cubicBezTo>
                <a:cubicBezTo>
                  <a:pt x="117017" y="346782"/>
                  <a:pt x="117017" y="476091"/>
                  <a:pt x="103163" y="531509"/>
                </a:cubicBezTo>
                <a:cubicBezTo>
                  <a:pt x="89308" y="586927"/>
                  <a:pt x="54672" y="607709"/>
                  <a:pt x="20036" y="628491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3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2" y="180108"/>
            <a:ext cx="970788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427018" y="1939637"/>
            <a:ext cx="4727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令和</a:t>
            </a:r>
            <a:r>
              <a:rPr kumimoji="1"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２年１月改定：東海豪雨時間</a:t>
            </a:r>
            <a:r>
              <a:rPr kumimoji="1" lang="en-US" altLang="ja-JP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114</a:t>
            </a:r>
            <a:r>
              <a:rPr kumimoji="1"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ｍｍ</a:t>
            </a:r>
            <a:endParaRPr kumimoji="1" lang="en-US" altLang="ja-JP" sz="20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　　　　　⇒想定最大時間</a:t>
            </a:r>
            <a:r>
              <a:rPr lang="en-US" altLang="ja-JP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153</a:t>
            </a:r>
            <a:r>
              <a:rPr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ｍｍ</a:t>
            </a:r>
            <a:endParaRPr kumimoji="1" lang="ja-JP" altLang="en-US" sz="20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765964" y="3879273"/>
            <a:ext cx="2410691" cy="16902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7176655" y="3311236"/>
            <a:ext cx="1357745" cy="9836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8534400" y="2964873"/>
            <a:ext cx="117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拡大</a:t>
            </a:r>
          </a:p>
        </p:txBody>
      </p:sp>
    </p:spTree>
    <p:extLst>
      <p:ext uri="{BB962C8B-B14F-4D97-AF65-F5344CB8AC3E}">
        <p14:creationId xmlns:p14="http://schemas.microsoft.com/office/powerpoint/2010/main" val="1925097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60" y="516497"/>
            <a:ext cx="8921807" cy="5676485"/>
          </a:xfrm>
          <a:prstGeom prst="rect">
            <a:avLst/>
          </a:prstGeom>
        </p:spPr>
      </p:pic>
      <p:cxnSp>
        <p:nvCxnSpPr>
          <p:cNvPr id="4" name="直線矢印コネクタ 3"/>
          <p:cNvCxnSpPr/>
          <p:nvPr/>
        </p:nvCxnSpPr>
        <p:spPr>
          <a:xfrm>
            <a:off x="1778425" y="1423646"/>
            <a:ext cx="2369127" cy="232756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H="1" flipV="1">
            <a:off x="6289962" y="4239491"/>
            <a:ext cx="152401" cy="20781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857826" y="1551208"/>
            <a:ext cx="1025236" cy="1011382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 rot="18782462">
            <a:off x="417878" y="237792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東京都解析区間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6645400" y="3184175"/>
            <a:ext cx="1260764" cy="3133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943600" y="6192982"/>
            <a:ext cx="3716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内水ハザード空白区域</a:t>
            </a:r>
          </a:p>
        </p:txBody>
      </p:sp>
    </p:spTree>
    <p:extLst>
      <p:ext uri="{BB962C8B-B14F-4D97-AF65-F5344CB8AC3E}">
        <p14:creationId xmlns:p14="http://schemas.microsoft.com/office/powerpoint/2010/main" val="222241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4" y="172095"/>
            <a:ext cx="9129677" cy="6242560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147629" y="3754582"/>
            <a:ext cx="2997354" cy="9836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545781" y="2674753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●水害ハザード</a:t>
            </a:r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マップ</a:t>
            </a:r>
            <a:endParaRPr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</a:t>
            </a:r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作成の方向性</a:t>
            </a:r>
            <a:endParaRPr kumimoji="1" lang="ja-JP" altLang="en-US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64876" y="3560619"/>
            <a:ext cx="23552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●水害ハザードマップ作製の手引き発行、相談窓口設置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●内水浸水想定区域作成マニュアル（案）　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H28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発行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435904" y="1128426"/>
            <a:ext cx="261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国土交通省の動き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545782" y="1717964"/>
            <a:ext cx="264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洪水ハザードマップ</a:t>
            </a:r>
            <a:endParaRPr lang="en-US" altLang="ja-JP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⇒水害ハザードマップへ</a:t>
            </a:r>
          </a:p>
        </p:txBody>
      </p:sp>
      <p:sp>
        <p:nvSpPr>
          <p:cNvPr id="8" name="下矢印 7"/>
          <p:cNvSpPr/>
          <p:nvPr/>
        </p:nvSpPr>
        <p:spPr>
          <a:xfrm rot="19538735">
            <a:off x="777139" y="3393002"/>
            <a:ext cx="451701" cy="636698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520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766465"/>
            <a:ext cx="7855528" cy="585971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36747" y="304800"/>
            <a:ext cx="1141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令和元年</a:t>
            </a:r>
            <a:r>
              <a:rPr kumimoji="1" lang="en-US" altLang="ja-JP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10</a:t>
            </a:r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月多摩川流域の水害を踏まえた</a:t>
            </a:r>
            <a:r>
              <a:rPr kumimoji="1" lang="ja-JP" altLang="en-US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「多摩川緊急治水対策プロジェクト」</a:t>
            </a:r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から　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100674" y="5468217"/>
            <a:ext cx="2541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令和２年１月</a:t>
            </a:r>
            <a:r>
              <a:rPr kumimoji="1" lang="en-US" altLang="ja-JP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31</a:t>
            </a:r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日</a:t>
            </a:r>
            <a:endParaRPr kumimoji="1" lang="en-US" altLang="ja-JP" sz="2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記者発表資料より</a:t>
            </a:r>
            <a:endParaRPr kumimoji="1" lang="ja-JP" altLang="en-US" sz="2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915891" y="2355273"/>
            <a:ext cx="2673927" cy="22582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8589818" y="2660072"/>
            <a:ext cx="2499096" cy="1330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753972" y="3094257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次スライド拡大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620982" y="1233055"/>
            <a:ext cx="6705600" cy="3186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237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5" y="2268357"/>
            <a:ext cx="5213917" cy="405088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606872" y="239332"/>
            <a:ext cx="433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八王子市補助申請事業</a:t>
            </a:r>
          </a:p>
        </p:txBody>
      </p:sp>
      <p:sp>
        <p:nvSpPr>
          <p:cNvPr id="4" name="上矢印 3"/>
          <p:cNvSpPr/>
          <p:nvPr/>
        </p:nvSpPr>
        <p:spPr>
          <a:xfrm>
            <a:off x="6884512" y="4278554"/>
            <a:ext cx="644235" cy="1824940"/>
          </a:xfrm>
          <a:prstGeom prst="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上矢印 4"/>
          <p:cNvSpPr/>
          <p:nvPr/>
        </p:nvSpPr>
        <p:spPr>
          <a:xfrm>
            <a:off x="6823363" y="2978727"/>
            <a:ext cx="692727" cy="1131233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3680111" y="4159419"/>
            <a:ext cx="7671955" cy="4036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3938154" y="2952284"/>
            <a:ext cx="7361298" cy="2604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877" y="6175437"/>
            <a:ext cx="7931888" cy="5433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4" name="上矢印 13"/>
          <p:cNvSpPr/>
          <p:nvPr/>
        </p:nvSpPr>
        <p:spPr>
          <a:xfrm>
            <a:off x="6823362" y="1730961"/>
            <a:ext cx="692727" cy="11466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539429" y="4206329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2020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年度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89839" y="3025063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2021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年度</a:t>
            </a:r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4918364" y="1656300"/>
            <a:ext cx="6381088" cy="1419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 flipH="1">
            <a:off x="5489839" y="1800410"/>
            <a:ext cx="186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2022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年度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06802" y="4510770"/>
            <a:ext cx="3793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①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浸水実績及び地形情報を活用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②水害・土砂災害の３</a:t>
            </a:r>
            <a:r>
              <a:rPr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D</a:t>
            </a:r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ハザード作成</a:t>
            </a:r>
            <a:endParaRPr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③講演会による市民危機意識啓発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④八王子全域への技術支援</a:t>
            </a:r>
            <a:endParaRPr kumimoji="1" lang="ja-JP" altLang="en-US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1726" y="823563"/>
            <a:ext cx="4862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内水ハザードの想定・周知</a:t>
            </a:r>
            <a:endParaRPr kumimoji="1" lang="ja-JP" altLang="en-US" sz="3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21085" y="773364"/>
            <a:ext cx="543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八王子市役所周辺をモデル</a:t>
            </a:r>
            <a:r>
              <a:rPr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区</a:t>
            </a:r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域として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706802" y="2994316"/>
            <a:ext cx="40799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①</a:t>
            </a:r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浸水シュミレーションによる手法</a:t>
            </a:r>
            <a:endParaRPr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②著名豪雨による解析、経時変化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③３</a:t>
            </a:r>
            <a:r>
              <a:rPr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D</a:t>
            </a:r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災害マップ講演会による市民啓発</a:t>
            </a:r>
            <a:endParaRPr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④八王子市全域拡充への技術支援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706802" y="1735964"/>
            <a:ext cx="4087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①リアルタイム水害危険区域表示シ　　　ステムの開発</a:t>
            </a:r>
            <a:endParaRPr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②容易なインターフェースの設計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③八王子市全域への拡充技術支援</a:t>
            </a:r>
            <a:endParaRPr kumimoji="1" lang="ja-JP" altLang="en-US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221673" y="2237818"/>
            <a:ext cx="5043055" cy="43153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7719" y="1827211"/>
            <a:ext cx="415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「多摩川緊急治水対策プロジェクト」より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21085" y="1208825"/>
            <a:ext cx="55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accent1">
                    <a:lumMod val="75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地域・地区防災計画</a:t>
            </a:r>
            <a:r>
              <a:rPr kumimoji="1" lang="en-US" altLang="ja-JP" sz="2400" dirty="0">
                <a:solidFill>
                  <a:schemeClr val="accent1">
                    <a:lumMod val="75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【</a:t>
            </a:r>
            <a:r>
              <a:rPr kumimoji="1" lang="ja-JP" altLang="en-US" sz="2400" dirty="0">
                <a:solidFill>
                  <a:schemeClr val="accent1">
                    <a:lumMod val="75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風水害編</a:t>
            </a:r>
            <a:r>
              <a:rPr kumimoji="1" lang="en-US" altLang="ja-JP" sz="2400" dirty="0">
                <a:solidFill>
                  <a:schemeClr val="accent1">
                    <a:lumMod val="75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】</a:t>
            </a:r>
            <a:r>
              <a:rPr kumimoji="1" lang="ja-JP" altLang="en-US" sz="2400" dirty="0">
                <a:solidFill>
                  <a:schemeClr val="accent1">
                    <a:lumMod val="75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へ反映</a:t>
            </a:r>
          </a:p>
        </p:txBody>
      </p:sp>
    </p:spTree>
    <p:extLst>
      <p:ext uri="{BB962C8B-B14F-4D97-AF65-F5344CB8AC3E}">
        <p14:creationId xmlns:p14="http://schemas.microsoft.com/office/powerpoint/2010/main" val="1095348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8" y="225422"/>
            <a:ext cx="6853844" cy="663257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135091" y="2295841"/>
            <a:ext cx="484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土木学会河川技術論文集 第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11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巻、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2005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年６月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35090" y="19370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引用文献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35091" y="2665173"/>
            <a:ext cx="4846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谷岡ら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「降雨分布を用いた中小河川及び内水危険区域即時評定方法の検討」（神田川：低平台地部）</a:t>
            </a:r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7357394" y="3957835"/>
            <a:ext cx="4401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①</a:t>
            </a:r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微地形における、周辺より相対的</a:t>
            </a:r>
            <a:r>
              <a:rPr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に低いケ所</a:t>
            </a:r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</a:t>
            </a:r>
            <a:r>
              <a:rPr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“見える化”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（</a:t>
            </a:r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左図）</a:t>
            </a:r>
          </a:p>
        </p:txBody>
      </p:sp>
      <p:sp>
        <p:nvSpPr>
          <p:cNvPr id="7" name="下矢印 6"/>
          <p:cNvSpPr/>
          <p:nvPr/>
        </p:nvSpPr>
        <p:spPr>
          <a:xfrm>
            <a:off x="8920881" y="4779818"/>
            <a:ext cx="637309" cy="6676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57394" y="5615381"/>
            <a:ext cx="483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②浸水実績、東京都浸水解析結果との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関連から浸水深に換算する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59597" y="921372"/>
            <a:ext cx="4734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浸水実績及び地形情報を活用した</a:t>
            </a:r>
            <a:endParaRPr kumimoji="1" lang="en-US" altLang="ja-JP" sz="2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内水ハザードの表示手法（案）</a:t>
            </a:r>
            <a:endParaRPr kumimoji="1" lang="ja-JP" altLang="en-US" sz="24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347063" y="3947308"/>
            <a:ext cx="4411923" cy="832509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357394" y="5559421"/>
            <a:ext cx="4401591" cy="872836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81244" y="300956"/>
            <a:ext cx="500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</a:rPr>
              <a:t>2020</a:t>
            </a:r>
            <a:r>
              <a:rPr kumimoji="1" lang="ja-JP" altLang="en-US" sz="2800" dirty="0">
                <a:solidFill>
                  <a:srgbClr val="FF0000"/>
                </a:solidFill>
              </a:rPr>
              <a:t>年度：内水危険区域の評定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97927" y="5785926"/>
            <a:ext cx="281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神田川（低平台地部）</a:t>
            </a:r>
            <a:endParaRPr kumimoji="1" lang="en-US" altLang="ja-JP" dirty="0">
              <a:solidFill>
                <a:srgbClr val="0070C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en-US" altLang="ja-JP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【</a:t>
            </a:r>
            <a:r>
              <a:rPr lang="ja-JP" altLang="en-US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堤防</a:t>
            </a:r>
            <a:r>
              <a:rPr lang="en-US" altLang="ja-JP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+60cm】</a:t>
            </a:r>
            <a:r>
              <a:rPr lang="ja-JP" altLang="en-US" dirty="0">
                <a:solidFill>
                  <a:srgbClr val="0070C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の範囲</a:t>
            </a:r>
            <a:endParaRPr kumimoji="1" lang="ja-JP" altLang="en-US" dirty="0">
              <a:solidFill>
                <a:srgbClr val="0070C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42109" y="5892827"/>
            <a:ext cx="281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相対</a:t>
            </a:r>
            <a:r>
              <a:rPr kumimoji="1" lang="ja-JP" altLang="en-US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的低さの見える化</a:t>
            </a:r>
          </a:p>
        </p:txBody>
      </p:sp>
    </p:spTree>
    <p:extLst>
      <p:ext uri="{BB962C8B-B14F-4D97-AF65-F5344CB8AC3E}">
        <p14:creationId xmlns:p14="http://schemas.microsoft.com/office/powerpoint/2010/main" val="2028154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>
            <a:extLst>
              <a:ext uri="{FF2B5EF4-FFF2-40B4-BE49-F238E27FC236}">
                <a16:creationId xmlns="" xmlns:a16="http://schemas.microsoft.com/office/drawing/2014/main" id="{3A1A7205-4C38-4778-AD2F-44ACEDAE2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20" y="5388826"/>
            <a:ext cx="6704354" cy="4985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7924" tIns="63966" rIns="127924" bIns="63966">
            <a:spAutoFit/>
          </a:bodyPr>
          <a:lstStyle/>
          <a:p>
            <a:pPr marL="0" marR="0" lvl="0" indent="0" algn="ctr" defTabSz="12792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2014.8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広島土砂災害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="" xmlns:a16="http://schemas.microsoft.com/office/drawing/2014/main" id="{504BBD8D-FB4F-4C64-B558-8DD22E183896}"/>
              </a:ext>
            </a:extLst>
          </p:cNvPr>
          <p:cNvGrpSpPr/>
          <p:nvPr/>
        </p:nvGrpSpPr>
        <p:grpSpPr>
          <a:xfrm>
            <a:off x="633011" y="1022016"/>
            <a:ext cx="10856069" cy="4469570"/>
            <a:chOff x="581378" y="1445292"/>
            <a:chExt cx="10856069" cy="4469570"/>
          </a:xfrm>
        </p:grpSpPr>
        <p:pic>
          <p:nvPicPr>
            <p:cNvPr id="4098" name="Picture 2" descr="Cloudburst damage of Hiroshima 5D5A0371.jpg">
              <a:extLst>
                <a:ext uri="{FF2B5EF4-FFF2-40B4-BE49-F238E27FC236}">
                  <a16:creationId xmlns="" xmlns:a16="http://schemas.microsoft.com/office/drawing/2014/main" id="{8AFD6162-0434-4FD6-B71B-6A7E6AC2F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78" y="1445292"/>
              <a:ext cx="6704354" cy="4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グループ化 2">
              <a:extLst>
                <a:ext uri="{FF2B5EF4-FFF2-40B4-BE49-F238E27FC236}">
                  <a16:creationId xmlns="" xmlns:a16="http://schemas.microsoft.com/office/drawing/2014/main" id="{27B65DB7-ACB5-4A7F-A98F-255E1F8066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0603" y="1445292"/>
              <a:ext cx="4136844" cy="4469570"/>
              <a:chOff x="6908921" y="1413693"/>
              <a:chExt cx="3896695" cy="4210106"/>
            </a:xfrm>
          </p:grpSpPr>
          <p:pic>
            <p:nvPicPr>
              <p:cNvPr id="12" name="Picture 6">
                <a:extLst>
                  <a:ext uri="{FF2B5EF4-FFF2-40B4-BE49-F238E27FC236}">
                    <a16:creationId xmlns="" xmlns:a16="http://schemas.microsoft.com/office/drawing/2014/main" id="{06F4E608-F3D2-4DC5-929C-437777A42B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8921" y="1413693"/>
                <a:ext cx="3896695" cy="2018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>
                <a:extLst>
                  <a:ext uri="{FF2B5EF4-FFF2-40B4-BE49-F238E27FC236}">
                    <a16:creationId xmlns="" xmlns:a16="http://schemas.microsoft.com/office/drawing/2014/main" id="{CBAB1CAD-F482-4C3B-80E0-7C438DF83E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8921" y="3411735"/>
                <a:ext cx="3896695" cy="2212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スライド番号プレースホルダー 5">
            <a:extLst>
              <a:ext uri="{FF2B5EF4-FFF2-40B4-BE49-F238E27FC236}">
                <a16:creationId xmlns="" xmlns:a16="http://schemas.microsoft.com/office/drawing/2014/main" id="{F9246945-782D-410F-90CD-6C8632E35F78}"/>
              </a:ext>
            </a:extLst>
          </p:cNvPr>
          <p:cNvSpPr txBox="1">
            <a:spLocks/>
          </p:cNvSpPr>
          <p:nvPr/>
        </p:nvSpPr>
        <p:spPr>
          <a:xfrm>
            <a:off x="10057947" y="6401027"/>
            <a:ext cx="2134054" cy="456973"/>
          </a:xfrm>
          <a:prstGeom prst="rect">
            <a:avLst/>
          </a:prstGeom>
          <a:noFill/>
        </p:spPr>
        <p:txBody>
          <a:bodyPr lIns="91209" tIns="45720" rIns="91440" bIns="45720" anchor="ctr"/>
          <a:lstStyle>
            <a:defPPr>
              <a:defRPr lang="en-US"/>
            </a:defPPr>
            <a:lvl1pPr marL="0" algn="r" defTabSz="910563" rtl="0" eaLnBrk="1" latinLnBrk="0" hangingPunct="1">
              <a:lnSpc>
                <a:spcPct val="120000"/>
              </a:lnSpc>
              <a:spcBef>
                <a:spcPct val="20000"/>
              </a:spcBef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528421" indent="-202978" algn="l" defTabSz="910563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814177" indent="-162155" algn="l" defTabSz="910563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139621" indent="-162155" algn="l" defTabSz="910563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465065" indent="-162155" algn="l" defTabSz="910563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1791643" indent="-162155" algn="l" defTabSz="910563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118221" indent="-162155" algn="l" defTabSz="910563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2444799" indent="-162155" algn="l" defTabSz="910563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2771377" indent="-162155" algn="l" defTabSz="910563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r" defTabSz="9105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62605-8604-4888-AD74-0AEA174FE51A}" type="slidenum">
              <a:rPr kumimoji="0" lang="en-US" altLang="ja-JP" sz="157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05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ja-JP" sz="157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="" xmlns:a16="http://schemas.microsoft.com/office/drawing/2014/main" id="{9FEB7680-A4CE-4FB7-B49F-22AF6E39FA85}"/>
              </a:ext>
            </a:extLst>
          </p:cNvPr>
          <p:cNvSpPr txBox="1">
            <a:spLocks/>
          </p:cNvSpPr>
          <p:nvPr/>
        </p:nvSpPr>
        <p:spPr bwMode="auto">
          <a:xfrm>
            <a:off x="0" y="218866"/>
            <a:ext cx="12192000" cy="150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4" tIns="45640" rIns="91264" bIns="45640"/>
          <a:lstStyle>
            <a:lvl1pPr algn="l" rtl="0" eaLnBrk="0" fontAlgn="base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defRPr kumimoji="1"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64008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128016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192024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256032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651902" rtl="0" eaLnBrk="0" fontAlgn="base" latinLnBrk="0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0" cap="none" spc="0" normalizeH="0" baseline="0" noProof="0" dirty="0">
                <a:ln>
                  <a:noFill/>
                </a:ln>
                <a:solidFill>
                  <a:srgbClr val="2E83C3">
                    <a:lumMod val="75000"/>
                  </a:srgbClr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3D</a:t>
            </a: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で確認する</a:t>
            </a: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地形</a:t>
            </a: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･</a:t>
            </a: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地質</a:t>
            </a: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･</a:t>
            </a: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ハザードマップ</a:t>
            </a:r>
            <a:endParaRPr kumimoji="1" lang="ja-JP" alt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j-cs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="" xmlns:a16="http://schemas.microsoft.com/office/drawing/2014/main" id="{392E90A5-43C2-47E6-A1A5-AC1A7AFE65A6}"/>
              </a:ext>
            </a:extLst>
          </p:cNvPr>
          <p:cNvSpPr txBox="1">
            <a:spLocks/>
          </p:cNvSpPr>
          <p:nvPr/>
        </p:nvSpPr>
        <p:spPr bwMode="auto">
          <a:xfrm>
            <a:off x="0" y="5949286"/>
            <a:ext cx="12192000" cy="150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4" tIns="45640" rIns="91264" bIns="45640"/>
          <a:lstStyle>
            <a:lvl1pPr algn="l" rtl="0" eaLnBrk="0" fontAlgn="base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defRPr kumimoji="1"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64008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128016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192024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256032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651902" rtl="0" eaLnBrk="0" fontAlgn="base" latinLnBrk="0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2E83C3">
                    <a:lumMod val="75000"/>
                  </a:srgbClr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俯瞰して見て</a:t>
            </a:r>
            <a:r>
              <a:rPr kumimoji="1" lang="en-US" altLang="ja-JP" sz="4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×</a:t>
            </a:r>
            <a:r>
              <a:rPr kumimoji="1" lang="ja-JP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2E83C3">
                    <a:lumMod val="75000"/>
                  </a:srgbClr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近接して見て</a:t>
            </a:r>
            <a:r>
              <a:rPr kumimoji="1" lang="en-US" altLang="ja-JP" sz="4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×</a:t>
            </a:r>
            <a:r>
              <a:rPr kumimoji="1" lang="ja-JP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2E83C3">
                    <a:lumMod val="75000"/>
                  </a:srgbClr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直感で感じる</a:t>
            </a:r>
            <a:endParaRPr kumimoji="1" lang="ja-JP" alt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0719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894DE279-906D-4928-8C02-325433C38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885" y="361098"/>
            <a:ext cx="9838230" cy="145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74" tIns="54390" rIns="108774" bIns="54390">
            <a:spAutoFit/>
          </a:bodyPr>
          <a:lstStyle>
            <a:lvl1pPr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3100"/>
              </a:lnSpc>
              <a:spcBef>
                <a:spcPct val="50000"/>
              </a:spcBef>
            </a:pPr>
            <a:r>
              <a:rPr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自分の関わる場所</a:t>
            </a:r>
            <a:endParaRPr lang="en-US" altLang="ja-JP" sz="6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>
              <a:lnSpc>
                <a:spcPts val="3100"/>
              </a:lnSpc>
              <a:spcBef>
                <a:spcPct val="50000"/>
              </a:spcBef>
            </a:pPr>
            <a:r>
              <a:rPr lang="ja-JP" altLang="en-US" sz="60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66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地質</a:t>
            </a:r>
            <a:r>
              <a:rPr lang="ja-JP" altLang="en-US" sz="6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･</a:t>
            </a:r>
            <a:r>
              <a:rPr lang="ja-JP" altLang="en-US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災害想定</a:t>
            </a:r>
            <a:r>
              <a:rPr lang="ja-JP" altLang="en-US" sz="6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を知る</a:t>
            </a: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="" xmlns:a16="http://schemas.microsoft.com/office/drawing/2014/main" id="{B4A3AC58-C7FE-42E5-A324-A640AA321CE1}"/>
              </a:ext>
            </a:extLst>
          </p:cNvPr>
          <p:cNvSpPr txBox="1">
            <a:spLocks/>
          </p:cNvSpPr>
          <p:nvPr/>
        </p:nvSpPr>
        <p:spPr>
          <a:xfrm>
            <a:off x="10057946" y="6401027"/>
            <a:ext cx="2134054" cy="456973"/>
          </a:xfrm>
          <a:prstGeom prst="rect">
            <a:avLst/>
          </a:prstGeom>
          <a:noFill/>
        </p:spPr>
        <p:txBody>
          <a:bodyPr vert="horz" lIns="91176" tIns="45720" rIns="91440" bIns="45720" rtlCol="0" anchor="ctr"/>
          <a:lstStyle>
            <a:defPPr>
              <a:defRPr lang="en-US"/>
            </a:defPPr>
            <a:lvl1pPr marL="0" algn="r" defTabSz="913965" rtl="0" eaLnBrk="1" latinLnBrk="0" hangingPunct="1">
              <a:lnSpc>
                <a:spcPct val="120000"/>
              </a:lnSpc>
              <a:spcBef>
                <a:spcPct val="20000"/>
              </a:spcBef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183700" indent="-182567" algn="l" defTabSz="913965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85968" indent="175763" algn="l" defTabSz="91396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365132" indent="175763" algn="l" defTabSz="913965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544297" indent="175763" algn="l" defTabSz="91396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870875" indent="175763" algn="l" defTabSz="913965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1197453" indent="175763" algn="l" defTabSz="913965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1524030" indent="175763" algn="l" defTabSz="913965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1850608" indent="175763" algn="l" defTabSz="913965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fld id="{D1A071B4-33E6-4CE2-A9C3-AC07F65E25DE}" type="slidenum">
              <a:rPr kumimoji="0" lang="en-US" altLang="ja-JP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defRPr/>
              </a:pPr>
              <a:t>18</a:t>
            </a:fld>
            <a:endParaRPr kumimoji="0" lang="en-US" altLang="ja-JP" dirty="0">
              <a:solidFill>
                <a:srgbClr val="000000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="" xmlns:a16="http://schemas.microsoft.com/office/drawing/2014/main" id="{CD435773-27E4-4BDD-A397-82B132869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994" y="4979902"/>
            <a:ext cx="6891926" cy="133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74" tIns="54390" rIns="108774" bIns="54390">
            <a:spAutoFit/>
          </a:bodyPr>
          <a:lstStyle>
            <a:lvl1pPr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3100"/>
              </a:lnSpc>
              <a:spcBef>
                <a:spcPct val="50000"/>
              </a:spcBef>
            </a:pPr>
            <a:r>
              <a:rPr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</a:t>
            </a:r>
            <a:r>
              <a:rPr lang="ja-JP" altLang="en-US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危険箇所</a:t>
            </a:r>
            <a:r>
              <a:rPr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を知り</a:t>
            </a:r>
            <a:endParaRPr lang="en-US" altLang="ja-JP" sz="5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ts val="3100"/>
              </a:lnSpc>
              <a:spcBef>
                <a:spcPct val="50000"/>
              </a:spcBef>
            </a:pPr>
            <a:r>
              <a:rPr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</a:t>
            </a:r>
            <a:r>
              <a:rPr lang="ja-JP" altLang="en-US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被災時</a:t>
            </a:r>
            <a:r>
              <a:rPr lang="ja-JP" altLang="en-US" sz="54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そこにいない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="" xmlns:a16="http://schemas.microsoft.com/office/drawing/2014/main" id="{10F7B808-6BA6-4F90-8E55-CDFB0D07C8C3}"/>
              </a:ext>
            </a:extLst>
          </p:cNvPr>
          <p:cNvGrpSpPr/>
          <p:nvPr/>
        </p:nvGrpSpPr>
        <p:grpSpPr>
          <a:xfrm>
            <a:off x="583489" y="1817271"/>
            <a:ext cx="10431626" cy="5519411"/>
            <a:chOff x="448501" y="1801624"/>
            <a:chExt cx="10431626" cy="5519411"/>
          </a:xfrm>
        </p:grpSpPr>
        <p:pic>
          <p:nvPicPr>
            <p:cNvPr id="3" name="図 2">
              <a:extLst>
                <a:ext uri="{FF2B5EF4-FFF2-40B4-BE49-F238E27FC236}">
                  <a16:creationId xmlns="" xmlns:a16="http://schemas.microsoft.com/office/drawing/2014/main" id="{9DAC5288-F888-472F-B5B8-65D4F52CD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653" t="12844" b="5266"/>
            <a:stretch/>
          </p:blipFill>
          <p:spPr>
            <a:xfrm>
              <a:off x="448501" y="1801624"/>
              <a:ext cx="5026320" cy="256267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="" xmlns:a16="http://schemas.microsoft.com/office/drawing/2014/main" id="{33C31B4F-BB59-4EF4-A3BB-9BAAC7B0F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887" t="13701" b="6663"/>
            <a:stretch/>
          </p:blipFill>
          <p:spPr>
            <a:xfrm>
              <a:off x="5474821" y="1801624"/>
              <a:ext cx="5405306" cy="2779543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="" xmlns:a16="http://schemas.microsoft.com/office/drawing/2014/main" id="{78C4D985-81CE-4130-A5DB-77251D39F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807" t="13707" r="10491" b="6663"/>
            <a:stretch/>
          </p:blipFill>
          <p:spPr>
            <a:xfrm>
              <a:off x="448501" y="4347005"/>
              <a:ext cx="5026320" cy="2974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863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5" name="Rectangle 7">
            <a:extLst>
              <a:ext uri="{FF2B5EF4-FFF2-40B4-BE49-F238E27FC236}">
                <a16:creationId xmlns="" xmlns:a16="http://schemas.microsoft.com/office/drawing/2014/main" id="{783B2C69-1374-48C7-B089-B2ACEC5A6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602" y="796942"/>
            <a:ext cx="10368371" cy="165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4" tIns="45640" rIns="91264" bIns="45640"/>
          <a:lstStyle>
            <a:lvl1pPr marL="342900" indent="-342900">
              <a:lnSpc>
                <a:spcPct val="120000"/>
              </a:lnSpc>
              <a:spcBef>
                <a:spcPct val="20000"/>
              </a:spcBef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2763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2763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2763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2763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45000"/>
              </a:lnSpc>
              <a:spcBef>
                <a:spcPct val="50000"/>
              </a:spcBef>
              <a:buClr>
                <a:srgbClr val="5FCBEF"/>
              </a:buClr>
              <a:buSzPct val="65000"/>
              <a:buFont typeface="Wingdings" panose="05000000000000000000" pitchFamily="2" charset="2"/>
              <a:buNone/>
            </a:pPr>
            <a:endParaRPr lang="en-US" altLang="ja-JP" sz="2071" b="1" u="sng" dirty="0">
              <a:solidFill>
                <a:srgbClr val="0033CC"/>
              </a:solidFill>
            </a:endParaRPr>
          </a:p>
          <a:p>
            <a:pPr marL="0" indent="0">
              <a:lnSpc>
                <a:spcPts val="3800"/>
              </a:lnSpc>
              <a:buClr>
                <a:srgbClr val="5FCBEF"/>
              </a:buClr>
              <a:buSzPct val="65000"/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素因</a:t>
            </a:r>
            <a:r>
              <a:rPr lang="ja-JP" altLang="en-US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地質</a:t>
            </a:r>
            <a:r>
              <a:rPr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:</a:t>
            </a:r>
            <a:r>
              <a:rPr lang="ja-JP" altLang="en-US" sz="36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花崗岩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･マサ･方状節理</a:t>
            </a:r>
            <a:r>
              <a:rPr lang="en-US" altLang="ja-JP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+</a:t>
            </a:r>
            <a:r>
              <a:rPr lang="ja-JP" altLang="en-US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地形</a:t>
            </a:r>
            <a:r>
              <a:rPr lang="en-US" altLang="ja-JP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:</a:t>
            </a:r>
            <a:r>
              <a:rPr lang="en-US" altLang="ja-JP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V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字沢地形</a:t>
            </a:r>
            <a:endParaRPr lang="en-US" altLang="ja-JP" sz="36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lnSpc>
                <a:spcPts val="3800"/>
              </a:lnSpc>
              <a:buClr>
                <a:srgbClr val="5FCBEF"/>
              </a:buClr>
              <a:buSzPct val="65000"/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誘因</a:t>
            </a:r>
            <a:r>
              <a:rPr lang="ja-JP" altLang="en-US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地球温暖化･</a:t>
            </a:r>
            <a:r>
              <a:rPr lang="ja-JP" altLang="en-US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台風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･</a:t>
            </a:r>
            <a:r>
              <a:rPr lang="ja-JP" altLang="en-US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豪雨･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地震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="" xmlns:a16="http://schemas.microsoft.com/office/drawing/2014/main" id="{5E4759FD-FBBB-4162-98FD-01836CEC0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32" y="-115661"/>
            <a:ext cx="12384157" cy="121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42" tIns="45630" rIns="91242" bIns="45630" anchor="ctr"/>
          <a:lstStyle/>
          <a:p>
            <a:pPr lvl="0" defTabSz="912206">
              <a:defRPr/>
            </a:pPr>
            <a:r>
              <a:rPr lang="ja-JP" altLang="en-US" sz="5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広島土砂災害 </a:t>
            </a:r>
            <a:r>
              <a:rPr lang="en-US" altLang="ja-JP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｢</a:t>
            </a:r>
            <a:r>
              <a:rPr lang="ja-JP" altLang="en-US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素因</a:t>
            </a:r>
            <a:r>
              <a:rPr lang="en-US" altLang="ja-JP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｣｢</a:t>
            </a:r>
            <a:r>
              <a:rPr lang="ja-JP" altLang="en-US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誘因</a:t>
            </a:r>
            <a:r>
              <a:rPr lang="en-US" altLang="ja-JP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｣</a:t>
            </a:r>
            <a:endParaRPr lang="en-US" altLang="ja-JP" sz="5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0" name="Picture 2" descr="ã³ã¢ã¹ãã¼ã³ã®åç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"/>
          <a:stretch/>
        </p:blipFill>
        <p:spPr bwMode="auto">
          <a:xfrm>
            <a:off x="8303972" y="4080498"/>
            <a:ext cx="3888028" cy="241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>
            <a:extLst>
              <a:ext uri="{FF2B5EF4-FFF2-40B4-BE49-F238E27FC236}">
                <a16:creationId xmlns="" xmlns:a16="http://schemas.microsoft.com/office/drawing/2014/main" id="{783B2C69-1374-48C7-B089-B2ACEC5A6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602" y="2043104"/>
            <a:ext cx="10212404" cy="165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4" tIns="45640" rIns="91264" bIns="45640"/>
          <a:lstStyle>
            <a:lvl1pPr marL="342900" indent="-342900">
              <a:lnSpc>
                <a:spcPct val="120000"/>
              </a:lnSpc>
              <a:spcBef>
                <a:spcPct val="20000"/>
              </a:spcBef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2763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2763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2763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2763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45000"/>
              </a:lnSpc>
              <a:spcBef>
                <a:spcPct val="50000"/>
              </a:spcBef>
              <a:buClr>
                <a:srgbClr val="5FCBEF"/>
              </a:buClr>
              <a:buSzPct val="65000"/>
              <a:buFont typeface="Wingdings" panose="05000000000000000000" pitchFamily="2" charset="2"/>
              <a:buNone/>
            </a:pPr>
            <a:endParaRPr lang="en-US" altLang="ja-JP" sz="2071" b="1" u="sng" dirty="0">
              <a:solidFill>
                <a:srgbClr val="0033CC"/>
              </a:solidFill>
            </a:endParaRPr>
          </a:p>
          <a:p>
            <a:pPr marL="0" indent="0" algn="ctr">
              <a:lnSpc>
                <a:spcPts val="3800"/>
              </a:lnSpc>
              <a:buClr>
                <a:srgbClr val="5FCBEF"/>
              </a:buClr>
              <a:buSzPct val="65000"/>
            </a:pPr>
            <a:r>
              <a:rPr lang="ja-JP" altLang="en-US" sz="3600" b="1" dirty="0">
                <a:solidFill>
                  <a:prstClr val="black"/>
                </a:solidFill>
                <a:latin typeface="+mj-ea"/>
                <a:ea typeface="+mj-ea"/>
              </a:rPr>
              <a:t>↓</a:t>
            </a:r>
            <a:endParaRPr lang="en-US" altLang="ja-JP" sz="3600" b="1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>
              <a:lnSpc>
                <a:spcPts val="3800"/>
              </a:lnSpc>
              <a:buClr>
                <a:srgbClr val="5FCBEF"/>
              </a:buClr>
              <a:buSzPct val="65000"/>
            </a:pPr>
            <a:r>
              <a:rPr lang="ja-JP" altLang="en-US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雨水が地中に浸透せず、深い</a:t>
            </a:r>
            <a:r>
              <a:rPr lang="en-US" altLang="ja-JP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V</a:t>
            </a:r>
            <a:r>
              <a:rPr lang="ja-JP" altLang="en-US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字沢に集積</a:t>
            </a:r>
            <a:endParaRPr lang="en-US" altLang="ja-JP" sz="44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lnSpc>
                <a:spcPts val="3800"/>
              </a:lnSpc>
              <a:buClr>
                <a:srgbClr val="5FCBEF"/>
              </a:buClr>
              <a:buSzPct val="65000"/>
            </a:pPr>
            <a:r>
              <a:rPr lang="ja-JP" altLang="en-US" sz="4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沢沿いの</a:t>
            </a:r>
            <a:r>
              <a:rPr lang="ja-JP" altLang="en-US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マサやコアストーンが洗い流される</a:t>
            </a:r>
          </a:p>
          <a:p>
            <a:pPr>
              <a:lnSpc>
                <a:spcPct val="80000"/>
              </a:lnSpc>
              <a:buClr>
                <a:srgbClr val="5FCBEF"/>
              </a:buClr>
              <a:buSzPct val="65000"/>
              <a:buFont typeface="Wingdings" panose="05000000000000000000" pitchFamily="2" charset="2"/>
              <a:buChar char="n"/>
            </a:pPr>
            <a:endParaRPr lang="en-US" altLang="ja-JP" sz="3214" dirty="0">
              <a:solidFill>
                <a:prstClr val="black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="" xmlns:a16="http://schemas.microsoft.com/office/drawing/2014/main" id="{37D6636D-D684-4A5D-AB00-B16E2AD50EBE}"/>
              </a:ext>
            </a:extLst>
          </p:cNvPr>
          <p:cNvGrpSpPr/>
          <p:nvPr/>
        </p:nvGrpSpPr>
        <p:grpSpPr>
          <a:xfrm>
            <a:off x="0" y="4115900"/>
            <a:ext cx="4532313" cy="2417536"/>
            <a:chOff x="524271" y="4147696"/>
            <a:chExt cx="4532313" cy="2417536"/>
          </a:xfrm>
        </p:grpSpPr>
        <p:pic>
          <p:nvPicPr>
            <p:cNvPr id="148484" name="Picture 2" descr="D:\Users\w21924.AD-HZM\Desktop\13.jpg">
              <a:extLst>
                <a:ext uri="{FF2B5EF4-FFF2-40B4-BE49-F238E27FC236}">
                  <a16:creationId xmlns="" xmlns:a16="http://schemas.microsoft.com/office/drawing/2014/main" id="{09CC1191-4C44-4591-81BF-003647843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10"/>
            <a:stretch>
              <a:fillRect/>
            </a:stretch>
          </p:blipFill>
          <p:spPr bwMode="auto">
            <a:xfrm>
              <a:off x="524271" y="4147696"/>
              <a:ext cx="4532313" cy="2417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10">
              <a:extLst>
                <a:ext uri="{FF2B5EF4-FFF2-40B4-BE49-F238E27FC236}">
                  <a16:creationId xmlns="" xmlns:a16="http://schemas.microsoft.com/office/drawing/2014/main" id="{06629560-13AA-4C10-A693-79B610FF22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9191" y="4689445"/>
              <a:ext cx="578841" cy="53689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11">
              <a:extLst>
                <a:ext uri="{FF2B5EF4-FFF2-40B4-BE49-F238E27FC236}">
                  <a16:creationId xmlns="" xmlns:a16="http://schemas.microsoft.com/office/drawing/2014/main" id="{A8157ABD-F378-43BE-8618-047FE88762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0697" y="4915949"/>
              <a:ext cx="578840" cy="31039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Line 10">
              <a:extLst>
                <a:ext uri="{FF2B5EF4-FFF2-40B4-BE49-F238E27FC236}">
                  <a16:creationId xmlns="" xmlns:a16="http://schemas.microsoft.com/office/drawing/2014/main" id="{6857352C-58C2-4737-8369-4E518C089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6476" y="4915949"/>
              <a:ext cx="312401" cy="31039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Line 11">
              <a:extLst>
                <a:ext uri="{FF2B5EF4-FFF2-40B4-BE49-F238E27FC236}">
                  <a16:creationId xmlns="" xmlns:a16="http://schemas.microsoft.com/office/drawing/2014/main" id="{79A93AC7-EA90-49D9-B2C9-7A46ACE68A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98876" y="4915949"/>
              <a:ext cx="576862" cy="31039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1FA857FD-8126-4050-9158-3D8C598EE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90" y="4115900"/>
            <a:ext cx="4198065" cy="266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スライド番号プレースホルダー 5">
            <a:extLst>
              <a:ext uri="{FF2B5EF4-FFF2-40B4-BE49-F238E27FC236}">
                <a16:creationId xmlns="" xmlns:a16="http://schemas.microsoft.com/office/drawing/2014/main" id="{8807DB29-0D51-4941-8E8A-829232803BC8}"/>
              </a:ext>
            </a:extLst>
          </p:cNvPr>
          <p:cNvSpPr txBox="1">
            <a:spLocks/>
          </p:cNvSpPr>
          <p:nvPr/>
        </p:nvSpPr>
        <p:spPr>
          <a:xfrm>
            <a:off x="10057946" y="6401027"/>
            <a:ext cx="2134054" cy="456973"/>
          </a:xfrm>
          <a:prstGeom prst="rect">
            <a:avLst/>
          </a:prstGeom>
          <a:noFill/>
        </p:spPr>
        <p:txBody>
          <a:bodyPr vert="horz" lIns="91275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20000"/>
              </a:lnSpc>
              <a:spcBef>
                <a:spcPct val="20000"/>
              </a:spcBef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528421" indent="-201843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814177" indent="-161021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139621" indent="-161021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466199" indent="-161021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1792777" indent="-161021" algn="l" defTabSz="911697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119355" indent="-161021" algn="l" defTabSz="911697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2445933" indent="-161021" algn="l" defTabSz="911697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2772511" indent="-161021" algn="l" defTabSz="911697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63D18A17-40D9-4B21-A5F7-6E68FC26A19A}" type="slidenum">
              <a:rPr kumimoji="0" lang="en-US" altLang="ja-JP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19</a:t>
            </a:fld>
            <a:endParaRPr kumimoji="0"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0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319401" y="171861"/>
            <a:ext cx="11734053" cy="9020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1576" y="284960"/>
            <a:ext cx="42883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●当</a:t>
            </a:r>
            <a:r>
              <a: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NPO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法人のミッション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93155" y="231415"/>
            <a:ext cx="3122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〇</a:t>
            </a:r>
            <a:r>
              <a:rPr kumimoji="1" lang="ja-JP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安全・安心まちづくり</a:t>
            </a:r>
            <a:endParaRPr kumimoji="1" lang="en-US" altLang="ja-JP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ja-JP" altLang="en-US" sz="2400" dirty="0"/>
              <a:t>〇災害復旧支援活動</a:t>
            </a:r>
            <a:endParaRPr kumimoji="1"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319402" y="1222072"/>
            <a:ext cx="11734052" cy="24370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72075" y="1854772"/>
            <a:ext cx="90303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● </a:t>
            </a:r>
            <a:r>
              <a:rPr kumimoji="1" lang="en-US" altLang="ja-JP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H27</a:t>
            </a:r>
            <a:r>
              <a:rPr kumimoji="1" lang="ja-JP" altLang="en-US" sz="2000" dirty="0" err="1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、</a:t>
            </a:r>
            <a:r>
              <a:rPr lang="en-US" altLang="ja-JP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29</a:t>
            </a:r>
            <a:r>
              <a:rPr kumimoji="1"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水防法等の改正</a:t>
            </a:r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：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内水リスク</a:t>
            </a:r>
            <a:r>
              <a:rPr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を含めた水害ハザードマップの周知が必要</a:t>
            </a:r>
            <a:endParaRPr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想定し得る最大の降雨による氾濫想定</a:t>
            </a:r>
            <a:endParaRPr kumimoji="1"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0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要配慮者利用施設の避難計画策定、避難計画の義務化</a:t>
            </a:r>
            <a:endParaRPr lang="en-US" altLang="ja-JP" sz="20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● 令和元年</a:t>
            </a:r>
            <a:r>
              <a:rPr lang="en-US" altLang="ja-JP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10</a:t>
            </a:r>
            <a:r>
              <a:rPr lang="ja-JP" altLang="en-US" sz="2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月水害を踏まえた「多摩川緊急治水対策プロジェクト」</a:t>
            </a:r>
            <a:endParaRPr kumimoji="1" lang="ja-JP" altLang="en-US" sz="20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1576" y="1420023"/>
            <a:ext cx="7964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●背景 ： 近年の水防法・土砂災害対策法等の改正</a:t>
            </a:r>
          </a:p>
        </p:txBody>
      </p:sp>
      <p:sp>
        <p:nvSpPr>
          <p:cNvPr id="13" name="角丸四角形 12"/>
          <p:cNvSpPr/>
          <p:nvPr/>
        </p:nvSpPr>
        <p:spPr>
          <a:xfrm>
            <a:off x="319401" y="3847536"/>
            <a:ext cx="11734054" cy="8285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1576" y="3943589"/>
            <a:ext cx="10734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●目的 ： 災害危険区域の解析、わかりやすい市民への危機意識啓発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319400" y="4864542"/>
            <a:ext cx="11734054" cy="188003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1576" y="486454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●概要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70611" y="5359582"/>
            <a:ext cx="11382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１ ：水害（内水：実績</a:t>
            </a:r>
            <a:r>
              <a: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+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地形）、土砂災害危険個所解析</a:t>
            </a:r>
            <a:r>
              <a: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+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３</a:t>
            </a:r>
            <a:r>
              <a: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D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化による講演会</a:t>
            </a:r>
            <a:endParaRPr kumimoji="1"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２：内水シミュレーションによる解析</a:t>
            </a:r>
            <a:r>
              <a:rPr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+</a:t>
            </a:r>
            <a:r>
              <a:rPr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３</a:t>
            </a:r>
            <a:r>
              <a:rPr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D</a:t>
            </a:r>
            <a:r>
              <a:rPr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化による講演会</a:t>
            </a:r>
            <a:endParaRPr lang="en-US" altLang="ja-JP" sz="28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３：内水シミュレーションの汎用化、リアルタイム配信検討・試行</a:t>
            </a:r>
            <a:r>
              <a:rPr kumimoji="1" lang="en-US" altLang="ja-JP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+</a:t>
            </a:r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講演会</a:t>
            </a:r>
          </a:p>
        </p:txBody>
      </p:sp>
    </p:spTree>
    <p:extLst>
      <p:ext uri="{BB962C8B-B14F-4D97-AF65-F5344CB8AC3E}">
        <p14:creationId xmlns:p14="http://schemas.microsoft.com/office/powerpoint/2010/main" val="43358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9DD18873-194F-4632-B9AF-4E0EEF777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7657" y="2571598"/>
            <a:ext cx="1953533" cy="60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74" tIns="54390" rIns="108774" bIns="54390">
            <a:spAutoFit/>
          </a:bodyPr>
          <a:lstStyle>
            <a:lvl1pPr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花崗岩</a:t>
            </a:r>
            <a:r>
              <a:rPr lang="en-US" altLang="ja-JP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endParaRPr lang="ja-JP" altLang="en-US" sz="3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1A6B531D-A18A-4737-9A78-9605BD0CF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43" y="41611"/>
            <a:ext cx="10267107" cy="195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74" tIns="54390" rIns="108774" bIns="54390">
            <a:spAutoFit/>
          </a:bodyPr>
          <a:lstStyle>
            <a:lvl1pPr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広島市 </a:t>
            </a:r>
            <a:r>
              <a:rPr lang="ja-JP" altLang="en-US" sz="6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土砂災害ハザードマップ指定</a:t>
            </a:r>
            <a:r>
              <a:rPr lang="en-US" altLang="ja-JP" sz="6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endParaRPr lang="ja-JP" altLang="en-US" sz="60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="" xmlns:a16="http://schemas.microsoft.com/office/drawing/2014/main" id="{623AC0FE-3219-4E4E-A6C7-4B520088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57946" y="6428277"/>
            <a:ext cx="2134054" cy="4569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022" tIns="45720" rIns="91440" bIns="45720" rtlCol="0" anchor="ctr"/>
          <a:lstStyle>
            <a:lvl1pPr defTabSz="908295">
              <a:spcBef>
                <a:spcPct val="20000"/>
              </a:spcBef>
              <a:buFont typeface="Arial" panose="020B0604020202020204" pitchFamily="34" charset="0"/>
              <a:buChar char="•"/>
              <a:defRPr kumimoji="1" sz="3214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27288" indent="-201843" defTabSz="908295">
              <a:spcBef>
                <a:spcPct val="20000"/>
              </a:spcBef>
              <a:buFont typeface="Arial" panose="020B0604020202020204" pitchFamily="34" charset="0"/>
              <a:buChar char="–"/>
              <a:defRPr kumimoji="1" sz="2786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10776" indent="-161021" defTabSz="908295">
              <a:spcBef>
                <a:spcPct val="20000"/>
              </a:spcBef>
              <a:buFont typeface="Arial" panose="020B0604020202020204" pitchFamily="34" charset="0"/>
              <a:buChar char="•"/>
              <a:defRPr kumimoji="1" sz="2429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136219" indent="-161021" defTabSz="908295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461664" indent="-161021" defTabSz="908295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788241" indent="-161021" defTabSz="90829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114819" indent="-161021" defTabSz="90829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441397" indent="-161021" defTabSz="90829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2767975" indent="-161021" defTabSz="90829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082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3067E-5A18-4525-BA4E-BC4A569ED89B}" type="slidenum">
              <a:rPr kumimoji="0" lang="en-US" altLang="ja-JP" sz="157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0829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ja-JP" sz="157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="" xmlns:a16="http://schemas.microsoft.com/office/drawing/2014/main" id="{255074CB-E69E-47F9-97EB-DB93CDE36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5" t="18104" r="13234" b="12294"/>
          <a:stretch/>
        </p:blipFill>
        <p:spPr>
          <a:xfrm>
            <a:off x="0" y="1125822"/>
            <a:ext cx="6271547" cy="430459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="" xmlns:a16="http://schemas.microsoft.com/office/drawing/2014/main" id="{DF970176-44CD-438F-8548-0E7C33BA0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22" t="18471" r="19977" b="13150"/>
          <a:stretch/>
        </p:blipFill>
        <p:spPr>
          <a:xfrm>
            <a:off x="6271547" y="1126803"/>
            <a:ext cx="5997347" cy="4303615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="" xmlns:a16="http://schemas.microsoft.com/office/drawing/2014/main" id="{F4DE8ECF-0BDB-4D9C-A42A-4A003BFDB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0168" y="5327062"/>
            <a:ext cx="2871831" cy="47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74" tIns="54390" rIns="108774" bIns="54390">
            <a:spAutoFit/>
          </a:bodyPr>
          <a:lstStyle>
            <a:lvl1pPr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広島市防災ポータル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="" xmlns:a16="http://schemas.microsoft.com/office/drawing/2014/main" id="{C5470DC8-DB1C-49E8-A9BD-0FA0B0861B15}"/>
              </a:ext>
            </a:extLst>
          </p:cNvPr>
          <p:cNvSpPr txBox="1">
            <a:spLocks/>
          </p:cNvSpPr>
          <p:nvPr/>
        </p:nvSpPr>
        <p:spPr bwMode="auto">
          <a:xfrm>
            <a:off x="0" y="5904968"/>
            <a:ext cx="12192000" cy="150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4" tIns="45640" rIns="91264" bIns="45640"/>
          <a:lstStyle>
            <a:lvl1pPr algn="l" rtl="0" eaLnBrk="0" fontAlgn="base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defRPr kumimoji="1" sz="5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algn="l" rtl="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64008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128016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192024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2560320" algn="l" rtl="0" fontAlgn="base">
              <a:lnSpc>
                <a:spcPts val="4480"/>
              </a:lnSpc>
              <a:spcBef>
                <a:spcPct val="0"/>
              </a:spcBef>
              <a:spcAft>
                <a:spcPct val="0"/>
              </a:spcAft>
              <a:defRPr kumimoji="1" sz="3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651902" rtl="0" eaLnBrk="0" fontAlgn="base" latinLnBrk="0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地図が読めない</a:t>
            </a: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2E83C3">
                    <a:lumMod val="75000"/>
                  </a:srgbClr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、</a:t>
            </a: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j-cs"/>
              </a:rPr>
              <a:t>直感的にわからない</a:t>
            </a:r>
          </a:p>
        </p:txBody>
      </p:sp>
    </p:spTree>
    <p:extLst>
      <p:ext uri="{BB962C8B-B14F-4D97-AF65-F5344CB8AC3E}">
        <p14:creationId xmlns:p14="http://schemas.microsoft.com/office/powerpoint/2010/main" val="345475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42973C30-095F-4A56-B1CF-3492B978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12" y="3354171"/>
            <a:ext cx="5828238" cy="30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="" xmlns:a16="http://schemas.microsoft.com/office/drawing/2014/main" id="{887501AC-1E35-48E6-BEA2-6CB41E9FD686}"/>
              </a:ext>
            </a:extLst>
          </p:cNvPr>
          <p:cNvGrpSpPr>
            <a:grpSpLocks noChangeAspect="1"/>
          </p:cNvGrpSpPr>
          <p:nvPr/>
        </p:nvGrpSpPr>
        <p:grpSpPr>
          <a:xfrm>
            <a:off x="-50412" y="1377897"/>
            <a:ext cx="3080773" cy="1976273"/>
            <a:chOff x="524271" y="4147696"/>
            <a:chExt cx="4532313" cy="2417536"/>
          </a:xfrm>
        </p:grpSpPr>
        <p:pic>
          <p:nvPicPr>
            <p:cNvPr id="6" name="Picture 2" descr="D:\Users\w21924.AD-HZM\Desktop\13.jpg">
              <a:extLst>
                <a:ext uri="{FF2B5EF4-FFF2-40B4-BE49-F238E27FC236}">
                  <a16:creationId xmlns="" xmlns:a16="http://schemas.microsoft.com/office/drawing/2014/main" id="{FE6AF8B2-C6FD-4DBA-8E50-03AD36CE5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10"/>
            <a:stretch>
              <a:fillRect/>
            </a:stretch>
          </p:blipFill>
          <p:spPr bwMode="auto">
            <a:xfrm>
              <a:off x="524271" y="4147696"/>
              <a:ext cx="4532313" cy="2417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10">
              <a:extLst>
                <a:ext uri="{FF2B5EF4-FFF2-40B4-BE49-F238E27FC236}">
                  <a16:creationId xmlns="" xmlns:a16="http://schemas.microsoft.com/office/drawing/2014/main" id="{FCA0576C-6E10-4E88-B7ED-21FB2DFE1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9191" y="4689445"/>
              <a:ext cx="578841" cy="53689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Line 11">
              <a:extLst>
                <a:ext uri="{FF2B5EF4-FFF2-40B4-BE49-F238E27FC236}">
                  <a16:creationId xmlns="" xmlns:a16="http://schemas.microsoft.com/office/drawing/2014/main" id="{01716092-BCD0-46BD-B6F2-9D79C28ADB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0697" y="4915949"/>
              <a:ext cx="578840" cy="31039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Line 10">
              <a:extLst>
                <a:ext uri="{FF2B5EF4-FFF2-40B4-BE49-F238E27FC236}">
                  <a16:creationId xmlns="" xmlns:a16="http://schemas.microsoft.com/office/drawing/2014/main" id="{E566036F-277D-4738-958A-407A4FBFE2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6476" y="4915949"/>
              <a:ext cx="312401" cy="31039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Line 11">
              <a:extLst>
                <a:ext uri="{FF2B5EF4-FFF2-40B4-BE49-F238E27FC236}">
                  <a16:creationId xmlns="" xmlns:a16="http://schemas.microsoft.com/office/drawing/2014/main" id="{7546D1B8-40C2-41A1-BA00-A168948F2B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98876" y="4915949"/>
              <a:ext cx="576862" cy="31039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dirty="0"/>
            </a:p>
          </p:txBody>
        </p:sp>
      </p:grpSp>
      <p:pic>
        <p:nvPicPr>
          <p:cNvPr id="12" name="図 11">
            <a:extLst>
              <a:ext uri="{FF2B5EF4-FFF2-40B4-BE49-F238E27FC236}">
                <a16:creationId xmlns="" xmlns:a16="http://schemas.microsoft.com/office/drawing/2014/main" id="{B3F033C2-4A49-45BE-9197-A8EA5F418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83" b="8184"/>
          <a:stretch/>
        </p:blipFill>
        <p:spPr>
          <a:xfrm>
            <a:off x="5777826" y="3354171"/>
            <a:ext cx="6870180" cy="301944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B73D13C2-38F9-4FC0-A3CF-9DBA1CA25B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32" r="12727" b="6532"/>
          <a:stretch/>
        </p:blipFill>
        <p:spPr>
          <a:xfrm>
            <a:off x="7038062" y="1412456"/>
            <a:ext cx="4106632" cy="1946372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98DF3191-7FB6-4709-A3B9-324D38AE9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29"/>
            <a:ext cx="12192000" cy="100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74" tIns="54390" rIns="108774" bIns="54390">
            <a:spAutoFit/>
          </a:bodyPr>
          <a:lstStyle>
            <a:lvl1pPr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58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3D</a:t>
            </a:r>
            <a:r>
              <a:rPr lang="ja-JP" altLang="en-US" sz="58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ﾊｻﾞｰﾄﾞﾏｯﾌﾟ 地形</a:t>
            </a:r>
            <a:r>
              <a:rPr lang="ja-JP" altLang="en-US" sz="5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</a:t>
            </a:r>
            <a:r>
              <a:rPr lang="ja-JP" altLang="en-US" sz="5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災害</a:t>
            </a:r>
            <a:r>
              <a:rPr lang="en-US" altLang="ja-JP" sz="58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｢</a:t>
            </a:r>
            <a:r>
              <a:rPr lang="ja-JP" altLang="en-US" sz="58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見える化</a:t>
            </a:r>
            <a:r>
              <a:rPr lang="en-US" altLang="ja-JP" sz="58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｣ </a:t>
            </a:r>
            <a:endParaRPr lang="ja-JP" altLang="en-US" sz="5800" dirty="0">
              <a:solidFill>
                <a:schemeClr val="accent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スライド番号プレースホルダー 5">
            <a:extLst>
              <a:ext uri="{FF2B5EF4-FFF2-40B4-BE49-F238E27FC236}">
                <a16:creationId xmlns="" xmlns:a16="http://schemas.microsoft.com/office/drawing/2014/main" id="{A2A8B184-F654-41D8-B09C-41451650E88A}"/>
              </a:ext>
            </a:extLst>
          </p:cNvPr>
          <p:cNvSpPr txBox="1">
            <a:spLocks/>
          </p:cNvSpPr>
          <p:nvPr/>
        </p:nvSpPr>
        <p:spPr>
          <a:xfrm>
            <a:off x="10057946" y="6401027"/>
            <a:ext cx="2134054" cy="456973"/>
          </a:xfrm>
          <a:prstGeom prst="rect">
            <a:avLst/>
          </a:prstGeom>
          <a:noFill/>
        </p:spPr>
        <p:txBody>
          <a:bodyPr vert="horz" lIns="91275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lnSpc>
                <a:spcPct val="120000"/>
              </a:lnSpc>
              <a:spcBef>
                <a:spcPct val="20000"/>
              </a:spcBef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528421" indent="-201843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814177" indent="-161021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139621" indent="-161021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466199" indent="-161021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1792777" indent="-161021" algn="l" defTabSz="911697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119355" indent="-161021" algn="l" defTabSz="911697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2445933" indent="-161021" algn="l" defTabSz="911697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2772511" indent="-161021" algn="l" defTabSz="911697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63D18A17-40D9-4B21-A5F7-6E68FC26A19A}" type="slidenum">
              <a:rPr kumimoji="0" lang="en-US" altLang="ja-JP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21</a:t>
            </a:fld>
            <a:endParaRPr kumimoji="0" lang="en-US" altLang="ja-JP" dirty="0">
              <a:solidFill>
                <a:srgbClr val="000000"/>
              </a:solidFill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="" xmlns:a16="http://schemas.microsoft.com/office/drawing/2014/main" id="{44158DCE-DECB-4A5C-963B-0AC2553F6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8370"/>
            <a:ext cx="5777825" cy="60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74" tIns="54390" rIns="108774" bIns="54390">
            <a:spAutoFit/>
          </a:bodyPr>
          <a:lstStyle>
            <a:lvl1pPr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広島市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="" xmlns:a16="http://schemas.microsoft.com/office/drawing/2014/main" id="{16D4E279-FDBE-4341-959E-56C936B2A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4176" y="6284324"/>
            <a:ext cx="5777825" cy="60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74" tIns="54390" rIns="108774" bIns="54390">
            <a:spAutoFit/>
          </a:bodyPr>
          <a:lstStyle>
            <a:lvl1pPr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1522413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522413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鳥取市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="" xmlns:a16="http://schemas.microsoft.com/office/drawing/2014/main" id="{0927A3B6-9EEC-4370-90F4-8E52279477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22" t="18471" r="19977" b="13150"/>
          <a:stretch/>
        </p:blipFill>
        <p:spPr>
          <a:xfrm>
            <a:off x="3030361" y="1377896"/>
            <a:ext cx="2712387" cy="194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26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C1AD11ED-5D8A-43E1-BE5D-6A6709CF9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="" xmlns:a16="http://schemas.microsoft.com/office/drawing/2014/main" id="{2FD5876B-D8D2-43F5-81FD-C4D1A50B8700}"/>
              </a:ext>
            </a:extLst>
          </p:cNvPr>
          <p:cNvSpPr txBox="1">
            <a:spLocks/>
          </p:cNvSpPr>
          <p:nvPr/>
        </p:nvSpPr>
        <p:spPr>
          <a:xfrm>
            <a:off x="-32234" y="0"/>
            <a:ext cx="1222423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</a:t>
            </a:r>
            <a:r>
              <a:rPr lang="en-US" altLang="ja-JP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3D</a:t>
            </a:r>
            <a:r>
              <a:rPr lang="ja-JP" altLang="en-US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ハザードマップ」　</a:t>
            </a:r>
            <a:r>
              <a:rPr lang="ja-JP" altLang="en-US" sz="66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俯瞰して見る</a:t>
            </a:r>
            <a:endParaRPr lang="ja-JP" altLang="en-US" sz="4600" dirty="0">
              <a:solidFill>
                <a:schemeClr val="accent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="" xmlns:a16="http://schemas.microsoft.com/office/drawing/2014/main" id="{DC22D9A9-CF3D-4A9C-BDA6-28AF1E52BD7D}"/>
              </a:ext>
            </a:extLst>
          </p:cNvPr>
          <p:cNvSpPr txBox="1">
            <a:spLocks/>
          </p:cNvSpPr>
          <p:nvPr/>
        </p:nvSpPr>
        <p:spPr>
          <a:xfrm>
            <a:off x="8249263" y="5191432"/>
            <a:ext cx="2792363" cy="441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津波浸水想定</a:t>
            </a:r>
            <a:endParaRPr lang="ja-JP" altLang="en-US" sz="3200" dirty="0">
              <a:solidFill>
                <a:schemeClr val="accent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="" xmlns:a16="http://schemas.microsoft.com/office/drawing/2014/main" id="{BA58E708-704D-432D-9AF5-18EC8D6EE3D9}"/>
              </a:ext>
            </a:extLst>
          </p:cNvPr>
          <p:cNvSpPr txBox="1">
            <a:spLocks/>
          </p:cNvSpPr>
          <p:nvPr/>
        </p:nvSpPr>
        <p:spPr>
          <a:xfrm>
            <a:off x="6079883" y="2234842"/>
            <a:ext cx="2792363" cy="441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洪水浸水想定</a:t>
            </a:r>
            <a:endParaRPr lang="ja-JP" altLang="en-US" sz="3200" dirty="0">
              <a:solidFill>
                <a:schemeClr val="accent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="" xmlns:a16="http://schemas.microsoft.com/office/drawing/2014/main" id="{798FBEFD-0FC2-4202-BEEE-AE4CEE04C471}"/>
              </a:ext>
            </a:extLst>
          </p:cNvPr>
          <p:cNvSpPr txBox="1">
            <a:spLocks/>
          </p:cNvSpPr>
          <p:nvPr/>
        </p:nvSpPr>
        <p:spPr>
          <a:xfrm>
            <a:off x="578735" y="6067606"/>
            <a:ext cx="2792363" cy="441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洪水浸水想定</a:t>
            </a:r>
            <a:endParaRPr lang="ja-JP" altLang="en-US" sz="3200" dirty="0">
              <a:solidFill>
                <a:schemeClr val="accent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="" xmlns:a16="http://schemas.microsoft.com/office/drawing/2014/main" id="{AD849515-8747-4011-A38D-70311CC436B8}"/>
              </a:ext>
            </a:extLst>
          </p:cNvPr>
          <p:cNvSpPr txBox="1">
            <a:spLocks/>
          </p:cNvSpPr>
          <p:nvPr/>
        </p:nvSpPr>
        <p:spPr>
          <a:xfrm>
            <a:off x="433164" y="3446206"/>
            <a:ext cx="2792363" cy="441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土砂災害想定</a:t>
            </a:r>
            <a:endParaRPr lang="ja-JP" altLang="en-US" sz="3200" dirty="0">
              <a:solidFill>
                <a:schemeClr val="accent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="" xmlns:a16="http://schemas.microsoft.com/office/drawing/2014/main" id="{455152DF-18E1-4F62-BE13-4E807A0A7973}"/>
              </a:ext>
            </a:extLst>
          </p:cNvPr>
          <p:cNvSpPr txBox="1">
            <a:spLocks/>
          </p:cNvSpPr>
          <p:nvPr/>
        </p:nvSpPr>
        <p:spPr>
          <a:xfrm>
            <a:off x="10057946" y="6401027"/>
            <a:ext cx="2134054" cy="456973"/>
          </a:xfrm>
          <a:prstGeom prst="rect">
            <a:avLst/>
          </a:prstGeom>
          <a:noFill/>
        </p:spPr>
        <p:txBody>
          <a:bodyPr vert="horz" lIns="90978" tIns="45720" rIns="91440" bIns="45720" rtlCol="0" anchor="ctr"/>
          <a:lstStyle>
            <a:defPPr>
              <a:defRPr lang="en-US"/>
            </a:defPPr>
            <a:lvl1pPr marL="0" algn="r" defTabSz="907161" rtl="0" eaLnBrk="1" latinLnBrk="0" hangingPunct="1">
              <a:lnSpc>
                <a:spcPct val="120000"/>
              </a:lnSpc>
              <a:spcBef>
                <a:spcPct val="20000"/>
              </a:spcBef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526153" indent="-201843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811909" indent="-161021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136219" indent="-161021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460529" indent="-161021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1787107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113685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2440263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2766841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ECD7FFDF-F89A-4FC4-99FC-20A90A28936C}" type="slidenum">
              <a:rPr kumimoji="0" lang="en-US" altLang="ja-JP" smtClean="0">
                <a:solidFill>
                  <a:srgbClr val="FF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22</a:t>
            </a:fld>
            <a:endParaRPr kumimoji="0" lang="en-US" altLang="ja-JP" dirty="0">
              <a:solidFill>
                <a:srgbClr val="FF000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="" xmlns:a16="http://schemas.microsoft.com/office/drawing/2014/main" id="{526D6C3F-5336-444E-80AE-6315DA677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3" b="6663"/>
          <a:stretch/>
        </p:blipFill>
        <p:spPr>
          <a:xfrm>
            <a:off x="0" y="1108820"/>
            <a:ext cx="12192000" cy="5752099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="" xmlns:a16="http://schemas.microsoft.com/office/drawing/2014/main" id="{2F886BCA-EE6E-4F46-B425-8463004A4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00" y="6234929"/>
            <a:ext cx="4937253" cy="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64" tIns="45640" rIns="91264" bIns="45640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津波浸水想定</a:t>
            </a:r>
            <a:endParaRPr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4F55206F-6574-4C08-BAA4-D0EA790BC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500" y="1800325"/>
            <a:ext cx="4937253" cy="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64" tIns="45640" rIns="91264" bIns="45640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洪水浸水想定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="" xmlns:a16="http://schemas.microsoft.com/office/drawing/2014/main" id="{6B36AF53-4459-4C20-9380-B96C3FC1B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425" y="3400255"/>
            <a:ext cx="3607141" cy="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64" tIns="45640" rIns="91264" bIns="45640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土砂災害想定</a:t>
            </a:r>
            <a:endParaRPr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677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="" xmlns:a16="http://schemas.microsoft.com/office/drawing/2014/main" id="{6A566348-32DF-4B7F-9797-D019486B3B47}"/>
              </a:ext>
            </a:extLst>
          </p:cNvPr>
          <p:cNvSpPr txBox="1">
            <a:spLocks/>
          </p:cNvSpPr>
          <p:nvPr/>
        </p:nvSpPr>
        <p:spPr>
          <a:xfrm>
            <a:off x="-32234" y="0"/>
            <a:ext cx="1222423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</a:t>
            </a:r>
            <a:r>
              <a:rPr lang="en-US" altLang="ja-JP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3D</a:t>
            </a:r>
            <a:r>
              <a:rPr lang="ja-JP" altLang="en-US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ハザードマップ」　近接</a:t>
            </a:r>
            <a:r>
              <a:rPr lang="ja-JP" altLang="en-US" sz="66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して見る</a:t>
            </a:r>
            <a:endParaRPr lang="ja-JP" altLang="en-US" sz="4600" dirty="0">
              <a:solidFill>
                <a:schemeClr val="accent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="" xmlns:a16="http://schemas.microsoft.com/office/drawing/2014/main" id="{E7DF3524-1B79-4AD9-B4DD-45B679D45167}"/>
              </a:ext>
            </a:extLst>
          </p:cNvPr>
          <p:cNvSpPr txBox="1">
            <a:spLocks/>
          </p:cNvSpPr>
          <p:nvPr/>
        </p:nvSpPr>
        <p:spPr>
          <a:xfrm>
            <a:off x="2458063" y="1682218"/>
            <a:ext cx="2792363" cy="441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津波浸水想定</a:t>
            </a:r>
            <a:endParaRPr lang="ja-JP" altLang="en-US" sz="3200" dirty="0">
              <a:solidFill>
                <a:schemeClr val="accent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="" xmlns:a16="http://schemas.microsoft.com/office/drawing/2014/main" id="{C48F3EE1-92CF-44A0-B101-0E713D48FB38}"/>
              </a:ext>
            </a:extLst>
          </p:cNvPr>
          <p:cNvSpPr txBox="1">
            <a:spLocks/>
          </p:cNvSpPr>
          <p:nvPr/>
        </p:nvSpPr>
        <p:spPr>
          <a:xfrm>
            <a:off x="2943393" y="6180262"/>
            <a:ext cx="2792363" cy="441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32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洪水浸水想定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="" xmlns:a16="http://schemas.microsoft.com/office/drawing/2014/main" id="{8ED99558-6416-48EA-9CF6-8BFC86798EA8}"/>
              </a:ext>
            </a:extLst>
          </p:cNvPr>
          <p:cNvSpPr txBox="1">
            <a:spLocks/>
          </p:cNvSpPr>
          <p:nvPr/>
        </p:nvSpPr>
        <p:spPr>
          <a:xfrm>
            <a:off x="9399637" y="1800432"/>
            <a:ext cx="2792363" cy="441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土砂災害想定</a:t>
            </a:r>
            <a:endParaRPr lang="ja-JP" altLang="en-US" sz="3200" dirty="0">
              <a:solidFill>
                <a:schemeClr val="accent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="" xmlns:a16="http://schemas.microsoft.com/office/drawing/2014/main" id="{709757EB-C4CC-4CD5-A894-FECCC824D830}"/>
              </a:ext>
            </a:extLst>
          </p:cNvPr>
          <p:cNvSpPr txBox="1">
            <a:spLocks/>
          </p:cNvSpPr>
          <p:nvPr/>
        </p:nvSpPr>
        <p:spPr>
          <a:xfrm>
            <a:off x="10057946" y="6401027"/>
            <a:ext cx="2134054" cy="456973"/>
          </a:xfrm>
          <a:prstGeom prst="rect">
            <a:avLst/>
          </a:prstGeom>
          <a:noFill/>
        </p:spPr>
        <p:txBody>
          <a:bodyPr vert="horz" lIns="90978" tIns="45720" rIns="91440" bIns="45720" rtlCol="0" anchor="ctr"/>
          <a:lstStyle>
            <a:defPPr>
              <a:defRPr lang="en-US"/>
            </a:defPPr>
            <a:lvl1pPr marL="0" algn="r" defTabSz="907161" rtl="0" eaLnBrk="1" latinLnBrk="0" hangingPunct="1">
              <a:lnSpc>
                <a:spcPct val="120000"/>
              </a:lnSpc>
              <a:spcBef>
                <a:spcPct val="20000"/>
              </a:spcBef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526153" indent="-201843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811909" indent="-161021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136219" indent="-161021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460529" indent="-161021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1787107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113685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2440263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2766841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ECD7FFDF-F89A-4FC4-99FC-20A90A28936C}" type="slidenum">
              <a:rPr kumimoji="0" lang="en-US" altLang="ja-JP" smtClean="0">
                <a:solidFill>
                  <a:schemeClr val="accent2">
                    <a:lumMod val="75000"/>
                  </a:schemeClr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23</a:t>
            </a:fld>
            <a:endParaRPr kumimoji="0" lang="en-US" altLang="ja-JP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="" xmlns:a16="http://schemas.microsoft.com/office/drawing/2014/main" id="{DDF8D466-98F1-4B7C-9394-B7962250C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45" b="7539"/>
          <a:stretch/>
        </p:blipFill>
        <p:spPr>
          <a:xfrm>
            <a:off x="0" y="1192139"/>
            <a:ext cx="12192000" cy="5665861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="" xmlns:a16="http://schemas.microsoft.com/office/drawing/2014/main" id="{F3D602A7-B817-4784-BAAA-3CBEE613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8225" y="6273386"/>
            <a:ext cx="4937253" cy="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64" tIns="45640" rIns="91264" bIns="45640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津波浸水想定</a:t>
            </a:r>
            <a:endParaRPr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="" xmlns:a16="http://schemas.microsoft.com/office/drawing/2014/main" id="{C96D3C83-C336-4161-ACD6-455FA42EE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902" y="3732762"/>
            <a:ext cx="4937253" cy="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64" tIns="45640" rIns="91264" bIns="45640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洪水浸水想定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="" xmlns:a16="http://schemas.microsoft.com/office/drawing/2014/main" id="{8745D841-C54B-4E59-A100-8845FB1C5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071" y="1436436"/>
            <a:ext cx="3607141" cy="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64" tIns="45640" rIns="91264" bIns="45640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土砂災害想定</a:t>
            </a:r>
            <a:endParaRPr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="" xmlns:a16="http://schemas.microsoft.com/office/drawing/2014/main" id="{C4F0D956-DEA3-4883-A495-A81761F11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630" y="5095369"/>
            <a:ext cx="4937253" cy="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64" tIns="45640" rIns="91264" bIns="45640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▼</a:t>
            </a:r>
            <a:r>
              <a:rPr lang="ja-JP" altLang="en-US" sz="32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避難所</a:t>
            </a:r>
          </a:p>
        </p:txBody>
      </p:sp>
    </p:spTree>
    <p:extLst>
      <p:ext uri="{BB962C8B-B14F-4D97-AF65-F5344CB8AC3E}">
        <p14:creationId xmlns:p14="http://schemas.microsoft.com/office/powerpoint/2010/main" val="3486510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="" xmlns:a16="http://schemas.microsoft.com/office/drawing/2014/main" id="{BDABCBB9-BBAC-4448-A105-2AD0833C7A79}"/>
              </a:ext>
            </a:extLst>
          </p:cNvPr>
          <p:cNvSpPr txBox="1">
            <a:spLocks/>
          </p:cNvSpPr>
          <p:nvPr/>
        </p:nvSpPr>
        <p:spPr>
          <a:xfrm>
            <a:off x="-32234" y="0"/>
            <a:ext cx="1222423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</a:t>
            </a:r>
            <a:r>
              <a:rPr lang="en-US" altLang="ja-JP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3D</a:t>
            </a:r>
            <a:r>
              <a:rPr lang="ja-JP" altLang="en-US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ハザードマップ」　近接</a:t>
            </a:r>
            <a:r>
              <a:rPr lang="ja-JP" altLang="en-US" sz="66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して見る</a:t>
            </a:r>
            <a:endParaRPr lang="ja-JP" altLang="en-US" sz="4600" dirty="0">
              <a:solidFill>
                <a:schemeClr val="accent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7419FC58-A621-46A8-A07B-863E3AE423CC}"/>
              </a:ext>
            </a:extLst>
          </p:cNvPr>
          <p:cNvSpPr txBox="1">
            <a:spLocks/>
          </p:cNvSpPr>
          <p:nvPr/>
        </p:nvSpPr>
        <p:spPr>
          <a:xfrm>
            <a:off x="10057946" y="6401027"/>
            <a:ext cx="2134054" cy="456973"/>
          </a:xfrm>
          <a:prstGeom prst="rect">
            <a:avLst/>
          </a:prstGeom>
          <a:noFill/>
        </p:spPr>
        <p:txBody>
          <a:bodyPr vert="horz" lIns="90978" tIns="45720" rIns="91440" bIns="45720" rtlCol="0" anchor="ctr"/>
          <a:lstStyle>
            <a:defPPr>
              <a:defRPr lang="en-US"/>
            </a:defPPr>
            <a:lvl1pPr marL="0" algn="r" defTabSz="907161" rtl="0" eaLnBrk="1" latinLnBrk="0" hangingPunct="1">
              <a:lnSpc>
                <a:spcPct val="120000"/>
              </a:lnSpc>
              <a:spcBef>
                <a:spcPct val="20000"/>
              </a:spcBef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526153" indent="-201843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57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811909" indent="-161021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136219" indent="-161021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Char char="•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460529" indent="-161021" algn="l" defTabSz="907161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1787107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113685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2440263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2766841" indent="-161021" algn="l" defTabSz="907161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429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ECD7FFDF-F89A-4FC4-99FC-20A90A28936C}" type="slidenum">
              <a:rPr kumimoji="0" lang="en-US" altLang="ja-JP" smtClean="0">
                <a:solidFill>
                  <a:srgbClr val="FF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24</a:t>
            </a:fld>
            <a:endParaRPr kumimoji="0" lang="en-US" altLang="ja-JP" dirty="0">
              <a:solidFill>
                <a:srgbClr val="FF000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="" xmlns:a16="http://schemas.microsoft.com/office/drawing/2014/main" id="{FAEEB43C-FE43-440E-96D8-6D924C7FB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4" b="11490"/>
          <a:stretch/>
        </p:blipFill>
        <p:spPr>
          <a:xfrm>
            <a:off x="-1" y="1143112"/>
            <a:ext cx="12480587" cy="57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9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18" y="157017"/>
            <a:ext cx="9922164" cy="659423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47164" y="2992468"/>
            <a:ext cx="437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災害特性の把握から始まる</a:t>
            </a:r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6470073" y="5809416"/>
            <a:ext cx="3598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市役所の</a:t>
            </a:r>
            <a:r>
              <a:rPr kumimoji="1" lang="en-US" altLang="ja-JP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BCP</a:t>
            </a:r>
            <a:r>
              <a:rPr lang="ja-JP" altLang="en-US" sz="2400" dirty="0" err="1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⇒</a:t>
            </a:r>
            <a:r>
              <a:rPr kumimoji="1" lang="en-US" altLang="ja-JP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DCP</a:t>
            </a:r>
            <a:endParaRPr kumimoji="1" lang="ja-JP" altLang="en-US" sz="24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33600" y="5813777"/>
            <a:ext cx="363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企業の</a:t>
            </a:r>
            <a:r>
              <a:rPr kumimoji="1" lang="en-US" altLang="ja-JP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BCP+CSR</a:t>
            </a:r>
            <a:r>
              <a:rPr kumimoji="1" lang="ja-JP" altLang="en-US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⇒</a:t>
            </a:r>
            <a:r>
              <a:rPr kumimoji="1" lang="en-US" altLang="ja-JP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DCP</a:t>
            </a:r>
            <a:endParaRPr kumimoji="1" lang="ja-JP" altLang="en-US" sz="24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694057" y="487185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水環境保全課</a:t>
            </a:r>
          </a:p>
        </p:txBody>
      </p:sp>
    </p:spTree>
    <p:extLst>
      <p:ext uri="{BB962C8B-B14F-4D97-AF65-F5344CB8AC3E}">
        <p14:creationId xmlns:p14="http://schemas.microsoft.com/office/powerpoint/2010/main" val="233491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8" y="174702"/>
            <a:ext cx="10058400" cy="6507168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 rot="20125210">
            <a:off x="3822264" y="2408709"/>
            <a:ext cx="1617540" cy="803564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 rot="19604997">
            <a:off x="4841893" y="3697946"/>
            <a:ext cx="1551709" cy="716991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 rot="2282661">
            <a:off x="1760432" y="1686166"/>
            <a:ext cx="2605485" cy="136144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9144615">
            <a:off x="5976052" y="4431509"/>
            <a:ext cx="176846" cy="1525394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211972" y="420732"/>
            <a:ext cx="2226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北浅川：</a:t>
            </a:r>
            <a:r>
              <a:rPr lang="ja-JP" altLang="en-US" sz="2800" b="1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恩方</a:t>
            </a:r>
            <a:endParaRPr kumimoji="1" lang="ja-JP" altLang="en-US" sz="2800" b="1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20145" y="6051002"/>
            <a:ext cx="228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南浅川：高尾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007927" y="251454"/>
            <a:ext cx="404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令和元年台風</a:t>
            </a:r>
            <a:r>
              <a:rPr kumimoji="1" lang="en-US" altLang="ja-JP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19</a:t>
            </a:r>
            <a:r>
              <a:rPr kumimoji="1" lang="ja-JP" altLang="en-US" sz="36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号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811491" y="897785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八王子市浸水箇所</a:t>
            </a:r>
          </a:p>
        </p:txBody>
      </p:sp>
    </p:spTree>
    <p:extLst>
      <p:ext uri="{BB962C8B-B14F-4D97-AF65-F5344CB8AC3E}">
        <p14:creationId xmlns:p14="http://schemas.microsoft.com/office/powerpoint/2010/main" val="1801551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8" y="174702"/>
            <a:ext cx="10058400" cy="6507168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 rot="20125210">
            <a:off x="3765430" y="2361553"/>
            <a:ext cx="1617540" cy="803564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円/楕円 3"/>
          <p:cNvSpPr/>
          <p:nvPr/>
        </p:nvSpPr>
        <p:spPr>
          <a:xfrm rot="19604997">
            <a:off x="4841893" y="3730017"/>
            <a:ext cx="1551709" cy="716991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右矢印 6"/>
          <p:cNvSpPr/>
          <p:nvPr/>
        </p:nvSpPr>
        <p:spPr>
          <a:xfrm rot="2282661">
            <a:off x="1760432" y="1686166"/>
            <a:ext cx="2605485" cy="136144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下矢印 8"/>
          <p:cNvSpPr/>
          <p:nvPr/>
        </p:nvSpPr>
        <p:spPr>
          <a:xfrm rot="9144615">
            <a:off x="5960925" y="4404185"/>
            <a:ext cx="176846" cy="1525394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211972" y="420732"/>
            <a:ext cx="2226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北浅川：恩方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20145" y="6051002"/>
            <a:ext cx="228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南浅川：高尾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007927" y="251454"/>
            <a:ext cx="404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prstClr val="black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令和元年台風</a:t>
            </a:r>
            <a:r>
              <a:rPr lang="en-US" altLang="ja-JP" sz="3600" dirty="0">
                <a:solidFill>
                  <a:prstClr val="black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19</a:t>
            </a:r>
            <a:r>
              <a:rPr lang="ja-JP" altLang="en-US" sz="3600" dirty="0">
                <a:solidFill>
                  <a:prstClr val="black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号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811491" y="897785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八王子市浸水箇所</a:t>
            </a:r>
          </a:p>
        </p:txBody>
      </p:sp>
      <p:sp>
        <p:nvSpPr>
          <p:cNvPr id="5" name="右矢印 4"/>
          <p:cNvSpPr/>
          <p:nvPr/>
        </p:nvSpPr>
        <p:spPr>
          <a:xfrm rot="770862">
            <a:off x="5170719" y="2378934"/>
            <a:ext cx="1149927" cy="3904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 rot="19450404">
            <a:off x="5546540" y="3319063"/>
            <a:ext cx="1071171" cy="368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 rot="1850856">
            <a:off x="6441378" y="2750898"/>
            <a:ext cx="2159205" cy="1030518"/>
          </a:xfrm>
          <a:prstGeom prst="ellipse">
            <a:avLst/>
          </a:prstGeom>
          <a:solidFill>
            <a:srgbClr val="FF0000">
              <a:alpha val="3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127671" y="2610690"/>
            <a:ext cx="2707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少しでも</a:t>
            </a:r>
            <a:endParaRPr kumimoji="1" lang="en-US" altLang="ja-JP" sz="3200" dirty="0" smtClean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3200" dirty="0" smtClean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雨が長引けば、</a:t>
            </a:r>
            <a:endParaRPr kumimoji="1" lang="ja-JP" altLang="en-US" sz="32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424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6362" y="1103966"/>
            <a:ext cx="2313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/>
              <a:t>水害</a:t>
            </a:r>
          </a:p>
        </p:txBody>
      </p:sp>
      <p:sp>
        <p:nvSpPr>
          <p:cNvPr id="3" name="テキスト ボックス 2"/>
          <p:cNvSpPr txBox="1"/>
          <p:nvPr/>
        </p:nvSpPr>
        <p:spPr>
          <a:xfrm flipH="1">
            <a:off x="3809998" y="397188"/>
            <a:ext cx="85551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</a:rPr>
              <a:t>内水（下水道、用排水路等の氾濫）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r>
              <a:rPr lang="ja-JP" altLang="en-US" sz="2800" dirty="0">
                <a:solidFill>
                  <a:srgbClr val="FF0000"/>
                </a:solidFill>
              </a:rPr>
              <a:t>　　</a:t>
            </a:r>
            <a:r>
              <a:rPr lang="ja-JP" altLang="en-US" sz="2800" dirty="0">
                <a:solidFill>
                  <a:srgbClr val="C00000"/>
                </a:solidFill>
              </a:rPr>
              <a:t>★避難時の浸水想定、宅地・地下空間浸水対策</a:t>
            </a:r>
          </a:p>
          <a:p>
            <a:endParaRPr lang="en-US" altLang="ja-JP" sz="3600" b="1" dirty="0"/>
          </a:p>
        </p:txBody>
      </p:sp>
      <p:cxnSp>
        <p:nvCxnSpPr>
          <p:cNvPr id="5" name="カギ線コネクタ 4"/>
          <p:cNvCxnSpPr/>
          <p:nvPr/>
        </p:nvCxnSpPr>
        <p:spPr>
          <a:xfrm flipV="1">
            <a:off x="2660072" y="1702845"/>
            <a:ext cx="533397" cy="8758"/>
          </a:xfrm>
          <a:prstGeom prst="bentConnector3">
            <a:avLst>
              <a:gd name="adj1" fmla="val 50001"/>
            </a:avLst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H="1">
            <a:off x="3146017" y="798799"/>
            <a:ext cx="1037" cy="1697925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3185139" y="810159"/>
            <a:ext cx="528455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172688" y="2496724"/>
            <a:ext cx="665018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5142655" y="2071162"/>
            <a:ext cx="69272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5091885" y="2857751"/>
            <a:ext cx="720437" cy="1385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5112406" y="2071162"/>
            <a:ext cx="0" cy="85112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863340" y="2173559"/>
            <a:ext cx="155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外水</a:t>
            </a:r>
            <a:endParaRPr kumimoji="1" lang="ja-JP" altLang="en-US" sz="36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3333560"/>
            <a:ext cx="8562108" cy="3428786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5990093" y="1776879"/>
            <a:ext cx="381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洪水（河川氾濫）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055508" y="2524355"/>
            <a:ext cx="2142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0070C0"/>
                </a:solidFill>
              </a:rPr>
              <a:t>高潮、津波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1190171" y="3212526"/>
            <a:ext cx="10116458" cy="337696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03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330037" y="1151903"/>
            <a:ext cx="9878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</a:rPr>
              <a:t>下水道排水能力＝時間５０ミリ（３年に一度）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49491" y="6329532"/>
            <a:ext cx="414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国土地理院：治水地形分類図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0" y="2062009"/>
            <a:ext cx="10289772" cy="422222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7329596" y="490880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旧河川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85709" y="390271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台地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4158620" y="2772983"/>
            <a:ext cx="198474" cy="1939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 flipH="1">
            <a:off x="2334490" y="4724142"/>
            <a:ext cx="136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低平氾濫原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 flipH="1">
            <a:off x="3857105" y="2998458"/>
            <a:ext cx="105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市役所</a:t>
            </a:r>
          </a:p>
        </p:txBody>
      </p:sp>
      <p:sp>
        <p:nvSpPr>
          <p:cNvPr id="18" name="円/楕円 17"/>
          <p:cNvSpPr/>
          <p:nvPr/>
        </p:nvSpPr>
        <p:spPr>
          <a:xfrm>
            <a:off x="9757063" y="4405281"/>
            <a:ext cx="228600" cy="2355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923318" y="4366591"/>
            <a:ext cx="111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八王子駅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27114" y="370908"/>
            <a:ext cx="10048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内水氾濫は標高の高い台地部でも起きる</a:t>
            </a:r>
            <a:endParaRPr kumimoji="1" lang="ja-JP" altLang="en-US" sz="400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208327" y="386541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浅川</a:t>
            </a: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11208327" y="4366591"/>
            <a:ext cx="471055" cy="369332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35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3" y="1243099"/>
            <a:ext cx="10425893" cy="54098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円弧 3"/>
          <p:cNvSpPr/>
          <p:nvPr/>
        </p:nvSpPr>
        <p:spPr>
          <a:xfrm>
            <a:off x="4502727" y="1870364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/>
          <p:cNvSpPr/>
          <p:nvPr/>
        </p:nvSpPr>
        <p:spPr>
          <a:xfrm>
            <a:off x="3809998" y="2590799"/>
            <a:ext cx="7203643" cy="2714416"/>
          </a:xfrm>
          <a:custGeom>
            <a:avLst/>
            <a:gdLst>
              <a:gd name="connsiteX0" fmla="*/ 637309 w 6691746"/>
              <a:gd name="connsiteY0" fmla="*/ 0 h 2521527"/>
              <a:gd name="connsiteX1" fmla="*/ 374073 w 6691746"/>
              <a:gd name="connsiteY1" fmla="*/ 83127 h 2521527"/>
              <a:gd name="connsiteX2" fmla="*/ 374073 w 6691746"/>
              <a:gd name="connsiteY2" fmla="*/ 152400 h 2521527"/>
              <a:gd name="connsiteX3" fmla="*/ 401782 w 6691746"/>
              <a:gd name="connsiteY3" fmla="*/ 429491 h 2521527"/>
              <a:gd name="connsiteX4" fmla="*/ 443346 w 6691746"/>
              <a:gd name="connsiteY4" fmla="*/ 609600 h 2521527"/>
              <a:gd name="connsiteX5" fmla="*/ 443346 w 6691746"/>
              <a:gd name="connsiteY5" fmla="*/ 831273 h 2521527"/>
              <a:gd name="connsiteX6" fmla="*/ 360219 w 6691746"/>
              <a:gd name="connsiteY6" fmla="*/ 983673 h 2521527"/>
              <a:gd name="connsiteX7" fmla="*/ 180109 w 6691746"/>
              <a:gd name="connsiteY7" fmla="*/ 1163782 h 2521527"/>
              <a:gd name="connsiteX8" fmla="*/ 0 w 6691746"/>
              <a:gd name="connsiteY8" fmla="*/ 1260764 h 2521527"/>
              <a:gd name="connsiteX9" fmla="*/ 41564 w 6691746"/>
              <a:gd name="connsiteY9" fmla="*/ 1302327 h 2521527"/>
              <a:gd name="connsiteX10" fmla="*/ 706582 w 6691746"/>
              <a:gd name="connsiteY10" fmla="*/ 1981200 h 2521527"/>
              <a:gd name="connsiteX11" fmla="*/ 914400 w 6691746"/>
              <a:gd name="connsiteY11" fmla="*/ 1898073 h 2521527"/>
              <a:gd name="connsiteX12" fmla="*/ 1219200 w 6691746"/>
              <a:gd name="connsiteY12" fmla="*/ 1676400 h 2521527"/>
              <a:gd name="connsiteX13" fmla="*/ 1385455 w 6691746"/>
              <a:gd name="connsiteY13" fmla="*/ 1607127 h 2521527"/>
              <a:gd name="connsiteX14" fmla="*/ 1648691 w 6691746"/>
              <a:gd name="connsiteY14" fmla="*/ 1593273 h 2521527"/>
              <a:gd name="connsiteX15" fmla="*/ 2036619 w 6691746"/>
              <a:gd name="connsiteY15" fmla="*/ 1731818 h 2521527"/>
              <a:gd name="connsiteX16" fmla="*/ 2355273 w 6691746"/>
              <a:gd name="connsiteY16" fmla="*/ 1828800 h 2521527"/>
              <a:gd name="connsiteX17" fmla="*/ 2895600 w 6691746"/>
              <a:gd name="connsiteY17" fmla="*/ 1967346 h 2521527"/>
              <a:gd name="connsiteX18" fmla="*/ 3228109 w 6691746"/>
              <a:gd name="connsiteY18" fmla="*/ 2022764 h 2521527"/>
              <a:gd name="connsiteX19" fmla="*/ 3879273 w 6691746"/>
              <a:gd name="connsiteY19" fmla="*/ 2147455 h 2521527"/>
              <a:gd name="connsiteX20" fmla="*/ 4294909 w 6691746"/>
              <a:gd name="connsiteY20" fmla="*/ 2258291 h 2521527"/>
              <a:gd name="connsiteX21" fmla="*/ 4918364 w 6691746"/>
              <a:gd name="connsiteY21" fmla="*/ 2438400 h 2521527"/>
              <a:gd name="connsiteX22" fmla="*/ 5458691 w 6691746"/>
              <a:gd name="connsiteY22" fmla="*/ 2466109 h 2521527"/>
              <a:gd name="connsiteX23" fmla="*/ 5846619 w 6691746"/>
              <a:gd name="connsiteY23" fmla="*/ 2521527 h 2521527"/>
              <a:gd name="connsiteX24" fmla="*/ 6373091 w 6691746"/>
              <a:gd name="connsiteY24" fmla="*/ 2466109 h 2521527"/>
              <a:gd name="connsiteX25" fmla="*/ 6691746 w 6691746"/>
              <a:gd name="connsiteY25" fmla="*/ 2479964 h 252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91746" h="2521527">
                <a:moveTo>
                  <a:pt x="637309" y="0"/>
                </a:moveTo>
                <a:cubicBezTo>
                  <a:pt x="527627" y="28863"/>
                  <a:pt x="417946" y="57727"/>
                  <a:pt x="374073" y="83127"/>
                </a:cubicBezTo>
                <a:cubicBezTo>
                  <a:pt x="330200" y="108527"/>
                  <a:pt x="369455" y="94673"/>
                  <a:pt x="374073" y="152400"/>
                </a:cubicBezTo>
                <a:cubicBezTo>
                  <a:pt x="378691" y="210127"/>
                  <a:pt x="390236" y="353291"/>
                  <a:pt x="401782" y="429491"/>
                </a:cubicBezTo>
                <a:cubicBezTo>
                  <a:pt x="413327" y="505691"/>
                  <a:pt x="436419" y="542636"/>
                  <a:pt x="443346" y="609600"/>
                </a:cubicBezTo>
                <a:cubicBezTo>
                  <a:pt x="450273" y="676564"/>
                  <a:pt x="457201" y="768927"/>
                  <a:pt x="443346" y="831273"/>
                </a:cubicBezTo>
                <a:cubicBezTo>
                  <a:pt x="429491" y="893619"/>
                  <a:pt x="404092" y="928255"/>
                  <a:pt x="360219" y="983673"/>
                </a:cubicBezTo>
                <a:cubicBezTo>
                  <a:pt x="316346" y="1039091"/>
                  <a:pt x="240145" y="1117600"/>
                  <a:pt x="180109" y="1163782"/>
                </a:cubicBezTo>
                <a:cubicBezTo>
                  <a:pt x="120072" y="1209964"/>
                  <a:pt x="23091" y="1237673"/>
                  <a:pt x="0" y="1260764"/>
                </a:cubicBezTo>
                <a:lnTo>
                  <a:pt x="41564" y="1302327"/>
                </a:lnTo>
                <a:cubicBezTo>
                  <a:pt x="159328" y="1422400"/>
                  <a:pt x="561109" y="1881909"/>
                  <a:pt x="706582" y="1981200"/>
                </a:cubicBezTo>
                <a:cubicBezTo>
                  <a:pt x="852055" y="2080491"/>
                  <a:pt x="828964" y="1948873"/>
                  <a:pt x="914400" y="1898073"/>
                </a:cubicBezTo>
                <a:cubicBezTo>
                  <a:pt x="999836" y="1847273"/>
                  <a:pt x="1140691" y="1724891"/>
                  <a:pt x="1219200" y="1676400"/>
                </a:cubicBezTo>
                <a:cubicBezTo>
                  <a:pt x="1297709" y="1627909"/>
                  <a:pt x="1313873" y="1620982"/>
                  <a:pt x="1385455" y="1607127"/>
                </a:cubicBezTo>
                <a:cubicBezTo>
                  <a:pt x="1457037" y="1593273"/>
                  <a:pt x="1540164" y="1572491"/>
                  <a:pt x="1648691" y="1593273"/>
                </a:cubicBezTo>
                <a:cubicBezTo>
                  <a:pt x="1757218" y="1614055"/>
                  <a:pt x="1918855" y="1692564"/>
                  <a:pt x="2036619" y="1731818"/>
                </a:cubicBezTo>
                <a:cubicBezTo>
                  <a:pt x="2154383" y="1771073"/>
                  <a:pt x="2212110" y="1789545"/>
                  <a:pt x="2355273" y="1828800"/>
                </a:cubicBezTo>
                <a:cubicBezTo>
                  <a:pt x="2498436" y="1868055"/>
                  <a:pt x="2750127" y="1935019"/>
                  <a:pt x="2895600" y="1967346"/>
                </a:cubicBezTo>
                <a:cubicBezTo>
                  <a:pt x="3041073" y="1999673"/>
                  <a:pt x="3228109" y="2022764"/>
                  <a:pt x="3228109" y="2022764"/>
                </a:cubicBezTo>
                <a:cubicBezTo>
                  <a:pt x="3392054" y="2052782"/>
                  <a:pt x="3701473" y="2108201"/>
                  <a:pt x="3879273" y="2147455"/>
                </a:cubicBezTo>
                <a:cubicBezTo>
                  <a:pt x="4057073" y="2186710"/>
                  <a:pt x="4294909" y="2258291"/>
                  <a:pt x="4294909" y="2258291"/>
                </a:cubicBezTo>
                <a:cubicBezTo>
                  <a:pt x="4468091" y="2306782"/>
                  <a:pt x="4724400" y="2403764"/>
                  <a:pt x="4918364" y="2438400"/>
                </a:cubicBezTo>
                <a:cubicBezTo>
                  <a:pt x="5112328" y="2473036"/>
                  <a:pt x="5303982" y="2452255"/>
                  <a:pt x="5458691" y="2466109"/>
                </a:cubicBezTo>
                <a:cubicBezTo>
                  <a:pt x="5613400" y="2479963"/>
                  <a:pt x="5694219" y="2521527"/>
                  <a:pt x="5846619" y="2521527"/>
                </a:cubicBezTo>
                <a:cubicBezTo>
                  <a:pt x="5999019" y="2521527"/>
                  <a:pt x="6232237" y="2473036"/>
                  <a:pt x="6373091" y="2466109"/>
                </a:cubicBezTo>
                <a:cubicBezTo>
                  <a:pt x="6513946" y="2459182"/>
                  <a:pt x="6602846" y="2469573"/>
                  <a:pt x="6691746" y="247996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5029200" y="2784764"/>
            <a:ext cx="193964" cy="2078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9033164" y="4936236"/>
            <a:ext cx="235528" cy="2216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/>
          <p:cNvSpPr/>
          <p:nvPr/>
        </p:nvSpPr>
        <p:spPr>
          <a:xfrm>
            <a:off x="4558145" y="2545237"/>
            <a:ext cx="6636328" cy="1999054"/>
          </a:xfrm>
          <a:custGeom>
            <a:avLst/>
            <a:gdLst>
              <a:gd name="connsiteX0" fmla="*/ 0 w 6636328"/>
              <a:gd name="connsiteY0" fmla="*/ 3999 h 1999054"/>
              <a:gd name="connsiteX1" fmla="*/ 401782 w 6636328"/>
              <a:gd name="connsiteY1" fmla="*/ 3999 h 1999054"/>
              <a:gd name="connsiteX2" fmla="*/ 775855 w 6636328"/>
              <a:gd name="connsiteY2" fmla="*/ 45563 h 1999054"/>
              <a:gd name="connsiteX3" fmla="*/ 1108364 w 6636328"/>
              <a:gd name="connsiteY3" fmla="*/ 128690 h 1999054"/>
              <a:gd name="connsiteX4" fmla="*/ 1274619 w 6636328"/>
              <a:gd name="connsiteY4" fmla="*/ 253381 h 1999054"/>
              <a:gd name="connsiteX5" fmla="*/ 1842655 w 6636328"/>
              <a:gd name="connsiteY5" fmla="*/ 461199 h 1999054"/>
              <a:gd name="connsiteX6" fmla="*/ 2244437 w 6636328"/>
              <a:gd name="connsiteY6" fmla="*/ 447345 h 1999054"/>
              <a:gd name="connsiteX7" fmla="*/ 2951019 w 6636328"/>
              <a:gd name="connsiteY7" fmla="*/ 322654 h 1999054"/>
              <a:gd name="connsiteX8" fmla="*/ 3408219 w 6636328"/>
              <a:gd name="connsiteY8" fmla="*/ 156399 h 1999054"/>
              <a:gd name="connsiteX9" fmla="*/ 3865419 w 6636328"/>
              <a:gd name="connsiteY9" fmla="*/ 197963 h 1999054"/>
              <a:gd name="connsiteX10" fmla="*/ 4419600 w 6636328"/>
              <a:gd name="connsiteY10" fmla="*/ 364218 h 1999054"/>
              <a:gd name="connsiteX11" fmla="*/ 4946073 w 6636328"/>
              <a:gd name="connsiteY11" fmla="*/ 779854 h 1999054"/>
              <a:gd name="connsiteX12" fmla="*/ 5361710 w 6636328"/>
              <a:gd name="connsiteY12" fmla="*/ 987672 h 1999054"/>
              <a:gd name="connsiteX13" fmla="*/ 5735782 w 6636328"/>
              <a:gd name="connsiteY13" fmla="*/ 1278618 h 1999054"/>
              <a:gd name="connsiteX14" fmla="*/ 6179128 w 6636328"/>
              <a:gd name="connsiteY14" fmla="*/ 1652690 h 1999054"/>
              <a:gd name="connsiteX15" fmla="*/ 6553200 w 6636328"/>
              <a:gd name="connsiteY15" fmla="*/ 1860508 h 1999054"/>
              <a:gd name="connsiteX16" fmla="*/ 6636328 w 6636328"/>
              <a:gd name="connsiteY16" fmla="*/ 1999054 h 199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6328" h="1999054">
                <a:moveTo>
                  <a:pt x="0" y="3999"/>
                </a:moveTo>
                <a:cubicBezTo>
                  <a:pt x="136236" y="535"/>
                  <a:pt x="272473" y="-2928"/>
                  <a:pt x="401782" y="3999"/>
                </a:cubicBezTo>
                <a:cubicBezTo>
                  <a:pt x="531091" y="10926"/>
                  <a:pt x="658091" y="24781"/>
                  <a:pt x="775855" y="45563"/>
                </a:cubicBezTo>
                <a:cubicBezTo>
                  <a:pt x="893619" y="66345"/>
                  <a:pt x="1025237" y="94054"/>
                  <a:pt x="1108364" y="128690"/>
                </a:cubicBezTo>
                <a:cubicBezTo>
                  <a:pt x="1191491" y="163326"/>
                  <a:pt x="1152237" y="197963"/>
                  <a:pt x="1274619" y="253381"/>
                </a:cubicBezTo>
                <a:cubicBezTo>
                  <a:pt x="1397001" y="308799"/>
                  <a:pt x="1681019" y="428872"/>
                  <a:pt x="1842655" y="461199"/>
                </a:cubicBezTo>
                <a:cubicBezTo>
                  <a:pt x="2004291" y="493526"/>
                  <a:pt x="2059710" y="470436"/>
                  <a:pt x="2244437" y="447345"/>
                </a:cubicBezTo>
                <a:cubicBezTo>
                  <a:pt x="2429164" y="424254"/>
                  <a:pt x="2757055" y="371145"/>
                  <a:pt x="2951019" y="322654"/>
                </a:cubicBezTo>
                <a:cubicBezTo>
                  <a:pt x="3144983" y="274163"/>
                  <a:pt x="3255819" y="177181"/>
                  <a:pt x="3408219" y="156399"/>
                </a:cubicBezTo>
                <a:cubicBezTo>
                  <a:pt x="3560619" y="135617"/>
                  <a:pt x="3696856" y="163327"/>
                  <a:pt x="3865419" y="197963"/>
                </a:cubicBezTo>
                <a:cubicBezTo>
                  <a:pt x="4033982" y="232599"/>
                  <a:pt x="4239491" y="267236"/>
                  <a:pt x="4419600" y="364218"/>
                </a:cubicBezTo>
                <a:cubicBezTo>
                  <a:pt x="4599709" y="461200"/>
                  <a:pt x="4789055" y="675945"/>
                  <a:pt x="4946073" y="779854"/>
                </a:cubicBezTo>
                <a:cubicBezTo>
                  <a:pt x="5103091" y="883763"/>
                  <a:pt x="5230092" y="904545"/>
                  <a:pt x="5361710" y="987672"/>
                </a:cubicBezTo>
                <a:cubicBezTo>
                  <a:pt x="5493328" y="1070799"/>
                  <a:pt x="5599546" y="1167782"/>
                  <a:pt x="5735782" y="1278618"/>
                </a:cubicBezTo>
                <a:cubicBezTo>
                  <a:pt x="5872018" y="1389454"/>
                  <a:pt x="6042892" y="1555708"/>
                  <a:pt x="6179128" y="1652690"/>
                </a:cubicBezTo>
                <a:cubicBezTo>
                  <a:pt x="6315364" y="1749672"/>
                  <a:pt x="6477000" y="1802781"/>
                  <a:pt x="6553200" y="1860508"/>
                </a:cubicBezTo>
                <a:cubicBezTo>
                  <a:pt x="6629400" y="1918235"/>
                  <a:pt x="6632864" y="1958644"/>
                  <a:pt x="6636328" y="1999054"/>
                </a:cubicBez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45127" y="511409"/>
            <a:ext cx="9157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八王子市洪水ハザードマップ（</a:t>
            </a:r>
            <a:r>
              <a:rPr kumimoji="1" lang="en-US" altLang="ja-JP" sz="4000" b="1" dirty="0"/>
              <a:t>H30.3</a:t>
            </a:r>
            <a:r>
              <a:rPr kumimoji="1" lang="ja-JP" altLang="en-US" sz="4000" b="1" dirty="0"/>
              <a:t>）</a:t>
            </a:r>
          </a:p>
        </p:txBody>
      </p:sp>
      <p:sp>
        <p:nvSpPr>
          <p:cNvPr id="10" name="フリーフォーム 9"/>
          <p:cNvSpPr/>
          <p:nvPr/>
        </p:nvSpPr>
        <p:spPr>
          <a:xfrm>
            <a:off x="803564" y="2535382"/>
            <a:ext cx="3588327" cy="3879273"/>
          </a:xfrm>
          <a:custGeom>
            <a:avLst/>
            <a:gdLst>
              <a:gd name="connsiteX0" fmla="*/ 3588327 w 3588327"/>
              <a:gd name="connsiteY0" fmla="*/ 0 h 3879273"/>
              <a:gd name="connsiteX1" fmla="*/ 3394363 w 3588327"/>
              <a:gd name="connsiteY1" fmla="*/ 69273 h 3879273"/>
              <a:gd name="connsiteX2" fmla="*/ 3325091 w 3588327"/>
              <a:gd name="connsiteY2" fmla="*/ 207818 h 3879273"/>
              <a:gd name="connsiteX3" fmla="*/ 3394363 w 3588327"/>
              <a:gd name="connsiteY3" fmla="*/ 457200 h 3879273"/>
              <a:gd name="connsiteX4" fmla="*/ 3408218 w 3588327"/>
              <a:gd name="connsiteY4" fmla="*/ 595745 h 3879273"/>
              <a:gd name="connsiteX5" fmla="*/ 3408218 w 3588327"/>
              <a:gd name="connsiteY5" fmla="*/ 789709 h 3879273"/>
              <a:gd name="connsiteX6" fmla="*/ 3394363 w 3588327"/>
              <a:gd name="connsiteY6" fmla="*/ 969818 h 3879273"/>
              <a:gd name="connsiteX7" fmla="*/ 3186545 w 3588327"/>
              <a:gd name="connsiteY7" fmla="*/ 1219200 h 3879273"/>
              <a:gd name="connsiteX8" fmla="*/ 2895600 w 3588327"/>
              <a:gd name="connsiteY8" fmla="*/ 1413163 h 3879273"/>
              <a:gd name="connsiteX9" fmla="*/ 2660072 w 3588327"/>
              <a:gd name="connsiteY9" fmla="*/ 1510145 h 3879273"/>
              <a:gd name="connsiteX10" fmla="*/ 2175163 w 3588327"/>
              <a:gd name="connsiteY10" fmla="*/ 1828800 h 3879273"/>
              <a:gd name="connsiteX11" fmla="*/ 2064327 w 3588327"/>
              <a:gd name="connsiteY11" fmla="*/ 2050473 h 3879273"/>
              <a:gd name="connsiteX12" fmla="*/ 1911927 w 3588327"/>
              <a:gd name="connsiteY12" fmla="*/ 2327563 h 3879273"/>
              <a:gd name="connsiteX13" fmla="*/ 1828800 w 3588327"/>
              <a:gd name="connsiteY13" fmla="*/ 2576945 h 3879273"/>
              <a:gd name="connsiteX14" fmla="*/ 1648691 w 3588327"/>
              <a:gd name="connsiteY14" fmla="*/ 2867891 h 3879273"/>
              <a:gd name="connsiteX15" fmla="*/ 1440872 w 3588327"/>
              <a:gd name="connsiteY15" fmla="*/ 3075709 h 3879273"/>
              <a:gd name="connsiteX16" fmla="*/ 1274618 w 3588327"/>
              <a:gd name="connsiteY16" fmla="*/ 3172691 h 3879273"/>
              <a:gd name="connsiteX17" fmla="*/ 969818 w 3588327"/>
              <a:gd name="connsiteY17" fmla="*/ 3463636 h 3879273"/>
              <a:gd name="connsiteX18" fmla="*/ 678872 w 3588327"/>
              <a:gd name="connsiteY18" fmla="*/ 3726873 h 3879273"/>
              <a:gd name="connsiteX19" fmla="*/ 415636 w 3588327"/>
              <a:gd name="connsiteY19" fmla="*/ 3810000 h 3879273"/>
              <a:gd name="connsiteX20" fmla="*/ 263236 w 3588327"/>
              <a:gd name="connsiteY20" fmla="*/ 3810000 h 3879273"/>
              <a:gd name="connsiteX21" fmla="*/ 0 w 3588327"/>
              <a:gd name="connsiteY21" fmla="*/ 3879273 h 3879273"/>
              <a:gd name="connsiteX22" fmla="*/ 0 w 3588327"/>
              <a:gd name="connsiteY22" fmla="*/ 3879273 h 387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88327" h="3879273">
                <a:moveTo>
                  <a:pt x="3588327" y="0"/>
                </a:moveTo>
                <a:cubicBezTo>
                  <a:pt x="3513281" y="17318"/>
                  <a:pt x="3438236" y="34637"/>
                  <a:pt x="3394363" y="69273"/>
                </a:cubicBezTo>
                <a:cubicBezTo>
                  <a:pt x="3350490" y="103909"/>
                  <a:pt x="3325091" y="143164"/>
                  <a:pt x="3325091" y="207818"/>
                </a:cubicBezTo>
                <a:cubicBezTo>
                  <a:pt x="3325091" y="272472"/>
                  <a:pt x="3380508" y="392546"/>
                  <a:pt x="3394363" y="457200"/>
                </a:cubicBezTo>
                <a:cubicBezTo>
                  <a:pt x="3408217" y="521855"/>
                  <a:pt x="3405909" y="540327"/>
                  <a:pt x="3408218" y="595745"/>
                </a:cubicBezTo>
                <a:cubicBezTo>
                  <a:pt x="3410527" y="651163"/>
                  <a:pt x="3410527" y="727364"/>
                  <a:pt x="3408218" y="789709"/>
                </a:cubicBezTo>
                <a:cubicBezTo>
                  <a:pt x="3405909" y="852054"/>
                  <a:pt x="3431308" y="898236"/>
                  <a:pt x="3394363" y="969818"/>
                </a:cubicBezTo>
                <a:cubicBezTo>
                  <a:pt x="3357417" y="1041400"/>
                  <a:pt x="3269672" y="1145309"/>
                  <a:pt x="3186545" y="1219200"/>
                </a:cubicBezTo>
                <a:cubicBezTo>
                  <a:pt x="3103418" y="1293091"/>
                  <a:pt x="2983345" y="1364672"/>
                  <a:pt x="2895600" y="1413163"/>
                </a:cubicBezTo>
                <a:cubicBezTo>
                  <a:pt x="2807854" y="1461654"/>
                  <a:pt x="2780145" y="1440872"/>
                  <a:pt x="2660072" y="1510145"/>
                </a:cubicBezTo>
                <a:cubicBezTo>
                  <a:pt x="2539999" y="1579418"/>
                  <a:pt x="2274454" y="1738745"/>
                  <a:pt x="2175163" y="1828800"/>
                </a:cubicBezTo>
                <a:cubicBezTo>
                  <a:pt x="2075872" y="1918855"/>
                  <a:pt x="2108200" y="1967346"/>
                  <a:pt x="2064327" y="2050473"/>
                </a:cubicBezTo>
                <a:cubicBezTo>
                  <a:pt x="2020454" y="2133600"/>
                  <a:pt x="1951181" y="2239818"/>
                  <a:pt x="1911927" y="2327563"/>
                </a:cubicBezTo>
                <a:cubicBezTo>
                  <a:pt x="1872673" y="2415308"/>
                  <a:pt x="1872673" y="2486890"/>
                  <a:pt x="1828800" y="2576945"/>
                </a:cubicBezTo>
                <a:cubicBezTo>
                  <a:pt x="1784927" y="2667000"/>
                  <a:pt x="1713346" y="2784764"/>
                  <a:pt x="1648691" y="2867891"/>
                </a:cubicBezTo>
                <a:cubicBezTo>
                  <a:pt x="1584036" y="2951018"/>
                  <a:pt x="1503217" y="3024909"/>
                  <a:pt x="1440872" y="3075709"/>
                </a:cubicBezTo>
                <a:cubicBezTo>
                  <a:pt x="1378527" y="3126509"/>
                  <a:pt x="1353127" y="3108037"/>
                  <a:pt x="1274618" y="3172691"/>
                </a:cubicBezTo>
                <a:cubicBezTo>
                  <a:pt x="1196109" y="3237345"/>
                  <a:pt x="1069109" y="3371272"/>
                  <a:pt x="969818" y="3463636"/>
                </a:cubicBezTo>
                <a:cubicBezTo>
                  <a:pt x="870527" y="3556000"/>
                  <a:pt x="771236" y="3669146"/>
                  <a:pt x="678872" y="3726873"/>
                </a:cubicBezTo>
                <a:cubicBezTo>
                  <a:pt x="586508" y="3784600"/>
                  <a:pt x="484909" y="3796146"/>
                  <a:pt x="415636" y="3810000"/>
                </a:cubicBezTo>
                <a:cubicBezTo>
                  <a:pt x="346363" y="3823854"/>
                  <a:pt x="332509" y="3798455"/>
                  <a:pt x="263236" y="3810000"/>
                </a:cubicBezTo>
                <a:cubicBezTo>
                  <a:pt x="193963" y="3821545"/>
                  <a:pt x="0" y="3879273"/>
                  <a:pt x="0" y="3879273"/>
                </a:cubicBezTo>
                <a:lnTo>
                  <a:pt x="0" y="3879273"/>
                </a:ln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弧 10"/>
          <p:cNvSpPr/>
          <p:nvPr/>
        </p:nvSpPr>
        <p:spPr>
          <a:xfrm>
            <a:off x="4346172" y="2545237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3200400" y="1330036"/>
            <a:ext cx="1052945" cy="1219200"/>
          </a:xfrm>
          <a:custGeom>
            <a:avLst/>
            <a:gdLst>
              <a:gd name="connsiteX0" fmla="*/ 1052945 w 1052945"/>
              <a:gd name="connsiteY0" fmla="*/ 1219200 h 1219200"/>
              <a:gd name="connsiteX1" fmla="*/ 706582 w 1052945"/>
              <a:gd name="connsiteY1" fmla="*/ 845128 h 1219200"/>
              <a:gd name="connsiteX2" fmla="*/ 235527 w 1052945"/>
              <a:gd name="connsiteY2" fmla="*/ 526473 h 1219200"/>
              <a:gd name="connsiteX3" fmla="*/ 138545 w 1052945"/>
              <a:gd name="connsiteY3" fmla="*/ 263237 h 1219200"/>
              <a:gd name="connsiteX4" fmla="*/ 41564 w 1052945"/>
              <a:gd name="connsiteY4" fmla="*/ 124691 h 1219200"/>
              <a:gd name="connsiteX5" fmla="*/ 0 w 1052945"/>
              <a:gd name="connsiteY5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2945" h="1219200">
                <a:moveTo>
                  <a:pt x="1052945" y="1219200"/>
                </a:moveTo>
                <a:cubicBezTo>
                  <a:pt x="947881" y="1089891"/>
                  <a:pt x="842818" y="960582"/>
                  <a:pt x="706582" y="845128"/>
                </a:cubicBezTo>
                <a:cubicBezTo>
                  <a:pt x="570346" y="729673"/>
                  <a:pt x="330200" y="623455"/>
                  <a:pt x="235527" y="526473"/>
                </a:cubicBezTo>
                <a:cubicBezTo>
                  <a:pt x="140854" y="429491"/>
                  <a:pt x="170872" y="330201"/>
                  <a:pt x="138545" y="263237"/>
                </a:cubicBezTo>
                <a:cubicBezTo>
                  <a:pt x="106218" y="196273"/>
                  <a:pt x="64655" y="168564"/>
                  <a:pt x="41564" y="124691"/>
                </a:cubicBezTo>
                <a:cubicBezTo>
                  <a:pt x="18473" y="80818"/>
                  <a:pt x="9236" y="40409"/>
                  <a:pt x="0" y="0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11338862" y="4641273"/>
            <a:ext cx="443345" cy="41563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1194473" y="4142509"/>
            <a:ext cx="7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浅川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846867" y="45323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南浅川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95" y="1862696"/>
            <a:ext cx="2481812" cy="1861359"/>
          </a:xfrm>
          <a:prstGeom prst="rect">
            <a:avLst/>
          </a:prstGeom>
        </p:spPr>
      </p:pic>
      <p:cxnSp>
        <p:nvCxnSpPr>
          <p:cNvPr id="21" name="直線矢印コネクタ 20"/>
          <p:cNvCxnSpPr/>
          <p:nvPr/>
        </p:nvCxnSpPr>
        <p:spPr>
          <a:xfrm>
            <a:off x="3249888" y="3191395"/>
            <a:ext cx="518548" cy="650124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747295" y="1862696"/>
            <a:ext cx="2453105" cy="1861359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 rot="811627">
            <a:off x="5008492" y="3882756"/>
            <a:ext cx="3890299" cy="5503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国土こう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 rot="775965">
            <a:off x="5080228" y="3968448"/>
            <a:ext cx="382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国土交通省想定：</a:t>
            </a:r>
            <a:r>
              <a:rPr kumimoji="1" lang="ja-JP" altLang="en-US" b="1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洪水氾濫　</a:t>
            </a:r>
            <a:r>
              <a:rPr kumimoji="1" lang="en-US" altLang="ja-JP" b="1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1/1000</a:t>
            </a:r>
            <a:endParaRPr kumimoji="1" lang="ja-JP" altLang="en-US" b="1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 rot="21285210">
            <a:off x="2984265" y="5600363"/>
            <a:ext cx="4080120" cy="4172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 rot="21250641">
            <a:off x="3019868" y="5550370"/>
            <a:ext cx="437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東京都浸水想定：</a:t>
            </a:r>
            <a:r>
              <a:rPr kumimoji="1" lang="ja-JP" altLang="en-US" b="1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内外水氾濫 東海豪雨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281068" y="286333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市役所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937284" y="4599708"/>
            <a:ext cx="140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八王子</a:t>
            </a:r>
            <a:r>
              <a:rPr kumimoji="1" lang="en-US" altLang="ja-JP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St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17" name="フリーフォーム 16"/>
          <p:cNvSpPr/>
          <p:nvPr/>
        </p:nvSpPr>
        <p:spPr>
          <a:xfrm>
            <a:off x="3918715" y="1364343"/>
            <a:ext cx="4227427" cy="1494971"/>
          </a:xfrm>
          <a:custGeom>
            <a:avLst/>
            <a:gdLst>
              <a:gd name="connsiteX0" fmla="*/ 464599 w 4227427"/>
              <a:gd name="connsiteY0" fmla="*/ 1233714 h 1494971"/>
              <a:gd name="connsiteX1" fmla="*/ 333971 w 4227427"/>
              <a:gd name="connsiteY1" fmla="*/ 1103086 h 1494971"/>
              <a:gd name="connsiteX2" fmla="*/ 232371 w 4227427"/>
              <a:gd name="connsiteY2" fmla="*/ 957943 h 1494971"/>
              <a:gd name="connsiteX3" fmla="*/ 87228 w 4227427"/>
              <a:gd name="connsiteY3" fmla="*/ 812800 h 1494971"/>
              <a:gd name="connsiteX4" fmla="*/ 58199 w 4227427"/>
              <a:gd name="connsiteY4" fmla="*/ 798286 h 1494971"/>
              <a:gd name="connsiteX5" fmla="*/ 72714 w 4227427"/>
              <a:gd name="connsiteY5" fmla="*/ 667657 h 1494971"/>
              <a:gd name="connsiteX6" fmla="*/ 101742 w 4227427"/>
              <a:gd name="connsiteY6" fmla="*/ 435428 h 1494971"/>
              <a:gd name="connsiteX7" fmla="*/ 43685 w 4227427"/>
              <a:gd name="connsiteY7" fmla="*/ 246743 h 1494971"/>
              <a:gd name="connsiteX8" fmla="*/ 142 w 4227427"/>
              <a:gd name="connsiteY8" fmla="*/ 101600 h 1494971"/>
              <a:gd name="connsiteX9" fmla="*/ 58199 w 4227427"/>
              <a:gd name="connsiteY9" fmla="*/ 101600 h 1494971"/>
              <a:gd name="connsiteX10" fmla="*/ 145285 w 4227427"/>
              <a:gd name="connsiteY10" fmla="*/ 174171 h 1494971"/>
              <a:gd name="connsiteX11" fmla="*/ 174314 w 4227427"/>
              <a:gd name="connsiteY11" fmla="*/ 174171 h 1494971"/>
              <a:gd name="connsiteX12" fmla="*/ 217856 w 4227427"/>
              <a:gd name="connsiteY12" fmla="*/ 174171 h 1494971"/>
              <a:gd name="connsiteX13" fmla="*/ 232371 w 4227427"/>
              <a:gd name="connsiteY13" fmla="*/ 261257 h 1494971"/>
              <a:gd name="connsiteX14" fmla="*/ 304942 w 4227427"/>
              <a:gd name="connsiteY14" fmla="*/ 290286 h 1494971"/>
              <a:gd name="connsiteX15" fmla="*/ 406542 w 4227427"/>
              <a:gd name="connsiteY15" fmla="*/ 290286 h 1494971"/>
              <a:gd name="connsiteX16" fmla="*/ 522656 w 4227427"/>
              <a:gd name="connsiteY16" fmla="*/ 377371 h 1494971"/>
              <a:gd name="connsiteX17" fmla="*/ 711342 w 4227427"/>
              <a:gd name="connsiteY17" fmla="*/ 449943 h 1494971"/>
              <a:gd name="connsiteX18" fmla="*/ 798428 w 4227427"/>
              <a:gd name="connsiteY18" fmla="*/ 638628 h 1494971"/>
              <a:gd name="connsiteX19" fmla="*/ 841971 w 4227427"/>
              <a:gd name="connsiteY19" fmla="*/ 711200 h 1494971"/>
              <a:gd name="connsiteX20" fmla="*/ 900028 w 4227427"/>
              <a:gd name="connsiteY20" fmla="*/ 740228 h 1494971"/>
              <a:gd name="connsiteX21" fmla="*/ 1001628 w 4227427"/>
              <a:gd name="connsiteY21" fmla="*/ 957943 h 1494971"/>
              <a:gd name="connsiteX22" fmla="*/ 1277399 w 4227427"/>
              <a:gd name="connsiteY22" fmla="*/ 1074057 h 1494971"/>
              <a:gd name="connsiteX23" fmla="*/ 1408028 w 4227427"/>
              <a:gd name="connsiteY23" fmla="*/ 1132114 h 1494971"/>
              <a:gd name="connsiteX24" fmla="*/ 1640256 w 4227427"/>
              <a:gd name="connsiteY24" fmla="*/ 1175657 h 1494971"/>
              <a:gd name="connsiteX25" fmla="*/ 1916028 w 4227427"/>
              <a:gd name="connsiteY25" fmla="*/ 1335314 h 1494971"/>
              <a:gd name="connsiteX26" fmla="*/ 2133742 w 4227427"/>
              <a:gd name="connsiteY26" fmla="*/ 1465943 h 1494971"/>
              <a:gd name="connsiteX27" fmla="*/ 2365971 w 4227427"/>
              <a:gd name="connsiteY27" fmla="*/ 1494971 h 1494971"/>
              <a:gd name="connsiteX28" fmla="*/ 2380485 w 4227427"/>
              <a:gd name="connsiteY28" fmla="*/ 1465943 h 1494971"/>
              <a:gd name="connsiteX29" fmla="*/ 2380485 w 4227427"/>
              <a:gd name="connsiteY29" fmla="*/ 1422400 h 1494971"/>
              <a:gd name="connsiteX30" fmla="*/ 2365971 w 4227427"/>
              <a:gd name="connsiteY30" fmla="*/ 1364343 h 1494971"/>
              <a:gd name="connsiteX31" fmla="*/ 2365971 w 4227427"/>
              <a:gd name="connsiteY31" fmla="*/ 1320800 h 1494971"/>
              <a:gd name="connsiteX32" fmla="*/ 2438542 w 4227427"/>
              <a:gd name="connsiteY32" fmla="*/ 1291771 h 1494971"/>
              <a:gd name="connsiteX33" fmla="*/ 2482085 w 4227427"/>
              <a:gd name="connsiteY33" fmla="*/ 1277257 h 1494971"/>
              <a:gd name="connsiteX34" fmla="*/ 2525628 w 4227427"/>
              <a:gd name="connsiteY34" fmla="*/ 1306286 h 1494971"/>
              <a:gd name="connsiteX35" fmla="*/ 2554656 w 4227427"/>
              <a:gd name="connsiteY35" fmla="*/ 1248228 h 1494971"/>
              <a:gd name="connsiteX36" fmla="*/ 2627228 w 4227427"/>
              <a:gd name="connsiteY36" fmla="*/ 1190171 h 1494971"/>
              <a:gd name="connsiteX37" fmla="*/ 2554656 w 4227427"/>
              <a:gd name="connsiteY37" fmla="*/ 1117600 h 1494971"/>
              <a:gd name="connsiteX38" fmla="*/ 2598199 w 4227427"/>
              <a:gd name="connsiteY38" fmla="*/ 1088571 h 1494971"/>
              <a:gd name="connsiteX39" fmla="*/ 2627228 w 4227427"/>
              <a:gd name="connsiteY39" fmla="*/ 1088571 h 1494971"/>
              <a:gd name="connsiteX40" fmla="*/ 2743342 w 4227427"/>
              <a:gd name="connsiteY40" fmla="*/ 1190171 h 1494971"/>
              <a:gd name="connsiteX41" fmla="*/ 2815914 w 4227427"/>
              <a:gd name="connsiteY41" fmla="*/ 1219200 h 1494971"/>
              <a:gd name="connsiteX42" fmla="*/ 2859456 w 4227427"/>
              <a:gd name="connsiteY42" fmla="*/ 1219200 h 1494971"/>
              <a:gd name="connsiteX43" fmla="*/ 2888485 w 4227427"/>
              <a:gd name="connsiteY43" fmla="*/ 1132114 h 1494971"/>
              <a:gd name="connsiteX44" fmla="*/ 3048142 w 4227427"/>
              <a:gd name="connsiteY44" fmla="*/ 1132114 h 1494971"/>
              <a:gd name="connsiteX45" fmla="*/ 3207799 w 4227427"/>
              <a:gd name="connsiteY45" fmla="*/ 1103086 h 1494971"/>
              <a:gd name="connsiteX46" fmla="*/ 3367456 w 4227427"/>
              <a:gd name="connsiteY46" fmla="*/ 1103086 h 1494971"/>
              <a:gd name="connsiteX47" fmla="*/ 3454542 w 4227427"/>
              <a:gd name="connsiteY47" fmla="*/ 1074057 h 1494971"/>
              <a:gd name="connsiteX48" fmla="*/ 3367456 w 4227427"/>
              <a:gd name="connsiteY48" fmla="*/ 972457 h 1494971"/>
              <a:gd name="connsiteX49" fmla="*/ 3294885 w 4227427"/>
              <a:gd name="connsiteY49" fmla="*/ 870857 h 1494971"/>
              <a:gd name="connsiteX50" fmla="*/ 3512599 w 4227427"/>
              <a:gd name="connsiteY50" fmla="*/ 899886 h 1494971"/>
              <a:gd name="connsiteX51" fmla="*/ 3802885 w 4227427"/>
              <a:gd name="connsiteY51" fmla="*/ 914400 h 1494971"/>
              <a:gd name="connsiteX52" fmla="*/ 4049628 w 4227427"/>
              <a:gd name="connsiteY52" fmla="*/ 943428 h 1494971"/>
              <a:gd name="connsiteX53" fmla="*/ 4209285 w 4227427"/>
              <a:gd name="connsiteY53" fmla="*/ 957943 h 1494971"/>
              <a:gd name="connsiteX54" fmla="*/ 4223799 w 4227427"/>
              <a:gd name="connsiteY54" fmla="*/ 667657 h 1494971"/>
              <a:gd name="connsiteX55" fmla="*/ 4223799 w 4227427"/>
              <a:gd name="connsiteY55" fmla="*/ 667657 h 1494971"/>
              <a:gd name="connsiteX56" fmla="*/ 4209285 w 4227427"/>
              <a:gd name="connsiteY56" fmla="*/ 478971 h 1494971"/>
              <a:gd name="connsiteX57" fmla="*/ 4180256 w 4227427"/>
              <a:gd name="connsiteY57" fmla="*/ 377371 h 1494971"/>
              <a:gd name="connsiteX58" fmla="*/ 4093171 w 4227427"/>
              <a:gd name="connsiteY58" fmla="*/ 174171 h 1494971"/>
              <a:gd name="connsiteX59" fmla="*/ 4035114 w 4227427"/>
              <a:gd name="connsiteY59" fmla="*/ 101600 h 1494971"/>
              <a:gd name="connsiteX60" fmla="*/ 3948028 w 4227427"/>
              <a:gd name="connsiteY60" fmla="*/ 0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227427" h="1494971">
                <a:moveTo>
                  <a:pt x="464599" y="1233714"/>
                </a:moveTo>
                <a:cubicBezTo>
                  <a:pt x="418637" y="1191381"/>
                  <a:pt x="372676" y="1149048"/>
                  <a:pt x="333971" y="1103086"/>
                </a:cubicBezTo>
                <a:cubicBezTo>
                  <a:pt x="295266" y="1057124"/>
                  <a:pt x="273495" y="1006324"/>
                  <a:pt x="232371" y="957943"/>
                </a:cubicBezTo>
                <a:cubicBezTo>
                  <a:pt x="191247" y="909562"/>
                  <a:pt x="116257" y="839409"/>
                  <a:pt x="87228" y="812800"/>
                </a:cubicBezTo>
                <a:cubicBezTo>
                  <a:pt x="58199" y="786191"/>
                  <a:pt x="60618" y="822476"/>
                  <a:pt x="58199" y="798286"/>
                </a:cubicBezTo>
                <a:cubicBezTo>
                  <a:pt x="55780" y="774096"/>
                  <a:pt x="65457" y="728133"/>
                  <a:pt x="72714" y="667657"/>
                </a:cubicBezTo>
                <a:cubicBezTo>
                  <a:pt x="79971" y="607181"/>
                  <a:pt x="106580" y="505580"/>
                  <a:pt x="101742" y="435428"/>
                </a:cubicBezTo>
                <a:cubicBezTo>
                  <a:pt x="96904" y="365276"/>
                  <a:pt x="60618" y="302381"/>
                  <a:pt x="43685" y="246743"/>
                </a:cubicBezTo>
                <a:cubicBezTo>
                  <a:pt x="26752" y="191105"/>
                  <a:pt x="-2277" y="125790"/>
                  <a:pt x="142" y="101600"/>
                </a:cubicBezTo>
                <a:cubicBezTo>
                  <a:pt x="2561" y="77410"/>
                  <a:pt x="34008" y="89505"/>
                  <a:pt x="58199" y="101600"/>
                </a:cubicBezTo>
                <a:cubicBezTo>
                  <a:pt x="82389" y="113695"/>
                  <a:pt x="125932" y="162076"/>
                  <a:pt x="145285" y="174171"/>
                </a:cubicBezTo>
                <a:cubicBezTo>
                  <a:pt x="164637" y="186266"/>
                  <a:pt x="174314" y="174171"/>
                  <a:pt x="174314" y="174171"/>
                </a:cubicBezTo>
                <a:cubicBezTo>
                  <a:pt x="186409" y="174171"/>
                  <a:pt x="208180" y="159657"/>
                  <a:pt x="217856" y="174171"/>
                </a:cubicBezTo>
                <a:cubicBezTo>
                  <a:pt x="227532" y="188685"/>
                  <a:pt x="217857" y="241905"/>
                  <a:pt x="232371" y="261257"/>
                </a:cubicBezTo>
                <a:cubicBezTo>
                  <a:pt x="246885" y="280609"/>
                  <a:pt x="275914" y="285448"/>
                  <a:pt x="304942" y="290286"/>
                </a:cubicBezTo>
                <a:cubicBezTo>
                  <a:pt x="333970" y="295124"/>
                  <a:pt x="370257" y="275772"/>
                  <a:pt x="406542" y="290286"/>
                </a:cubicBezTo>
                <a:cubicBezTo>
                  <a:pt x="442827" y="304800"/>
                  <a:pt x="471856" y="350762"/>
                  <a:pt x="522656" y="377371"/>
                </a:cubicBezTo>
                <a:cubicBezTo>
                  <a:pt x="573456" y="403980"/>
                  <a:pt x="665380" y="406400"/>
                  <a:pt x="711342" y="449943"/>
                </a:cubicBezTo>
                <a:cubicBezTo>
                  <a:pt x="757304" y="493486"/>
                  <a:pt x="776657" y="595085"/>
                  <a:pt x="798428" y="638628"/>
                </a:cubicBezTo>
                <a:cubicBezTo>
                  <a:pt x="820199" y="682171"/>
                  <a:pt x="825038" y="694267"/>
                  <a:pt x="841971" y="711200"/>
                </a:cubicBezTo>
                <a:cubicBezTo>
                  <a:pt x="858904" y="728133"/>
                  <a:pt x="873419" y="699104"/>
                  <a:pt x="900028" y="740228"/>
                </a:cubicBezTo>
                <a:cubicBezTo>
                  <a:pt x="926637" y="781352"/>
                  <a:pt x="938733" y="902305"/>
                  <a:pt x="1001628" y="957943"/>
                </a:cubicBezTo>
                <a:cubicBezTo>
                  <a:pt x="1064523" y="1013581"/>
                  <a:pt x="1209666" y="1045029"/>
                  <a:pt x="1277399" y="1074057"/>
                </a:cubicBezTo>
                <a:cubicBezTo>
                  <a:pt x="1345132" y="1103085"/>
                  <a:pt x="1347552" y="1115181"/>
                  <a:pt x="1408028" y="1132114"/>
                </a:cubicBezTo>
                <a:cubicBezTo>
                  <a:pt x="1468504" y="1149047"/>
                  <a:pt x="1555589" y="1141790"/>
                  <a:pt x="1640256" y="1175657"/>
                </a:cubicBezTo>
                <a:cubicBezTo>
                  <a:pt x="1724923" y="1209524"/>
                  <a:pt x="1833780" y="1286933"/>
                  <a:pt x="1916028" y="1335314"/>
                </a:cubicBezTo>
                <a:cubicBezTo>
                  <a:pt x="1998276" y="1383695"/>
                  <a:pt x="2058752" y="1439334"/>
                  <a:pt x="2133742" y="1465943"/>
                </a:cubicBezTo>
                <a:cubicBezTo>
                  <a:pt x="2208733" y="1492553"/>
                  <a:pt x="2324847" y="1494971"/>
                  <a:pt x="2365971" y="1494971"/>
                </a:cubicBezTo>
                <a:cubicBezTo>
                  <a:pt x="2407095" y="1494971"/>
                  <a:pt x="2378066" y="1478038"/>
                  <a:pt x="2380485" y="1465943"/>
                </a:cubicBezTo>
                <a:cubicBezTo>
                  <a:pt x="2382904" y="1453848"/>
                  <a:pt x="2382904" y="1439333"/>
                  <a:pt x="2380485" y="1422400"/>
                </a:cubicBezTo>
                <a:cubicBezTo>
                  <a:pt x="2378066" y="1405467"/>
                  <a:pt x="2368390" y="1381276"/>
                  <a:pt x="2365971" y="1364343"/>
                </a:cubicBezTo>
                <a:cubicBezTo>
                  <a:pt x="2363552" y="1347410"/>
                  <a:pt x="2353876" y="1332895"/>
                  <a:pt x="2365971" y="1320800"/>
                </a:cubicBezTo>
                <a:cubicBezTo>
                  <a:pt x="2378066" y="1308705"/>
                  <a:pt x="2419190" y="1299028"/>
                  <a:pt x="2438542" y="1291771"/>
                </a:cubicBezTo>
                <a:cubicBezTo>
                  <a:pt x="2457894" y="1284514"/>
                  <a:pt x="2467571" y="1274838"/>
                  <a:pt x="2482085" y="1277257"/>
                </a:cubicBezTo>
                <a:cubicBezTo>
                  <a:pt x="2496599" y="1279676"/>
                  <a:pt x="2513533" y="1311124"/>
                  <a:pt x="2525628" y="1306286"/>
                </a:cubicBezTo>
                <a:cubicBezTo>
                  <a:pt x="2537723" y="1301448"/>
                  <a:pt x="2537723" y="1267580"/>
                  <a:pt x="2554656" y="1248228"/>
                </a:cubicBezTo>
                <a:cubicBezTo>
                  <a:pt x="2571589" y="1228876"/>
                  <a:pt x="2627228" y="1211942"/>
                  <a:pt x="2627228" y="1190171"/>
                </a:cubicBezTo>
                <a:cubicBezTo>
                  <a:pt x="2627228" y="1168400"/>
                  <a:pt x="2559494" y="1134533"/>
                  <a:pt x="2554656" y="1117600"/>
                </a:cubicBezTo>
                <a:cubicBezTo>
                  <a:pt x="2549818" y="1100667"/>
                  <a:pt x="2586104" y="1093409"/>
                  <a:pt x="2598199" y="1088571"/>
                </a:cubicBezTo>
                <a:cubicBezTo>
                  <a:pt x="2610294" y="1083733"/>
                  <a:pt x="2603038" y="1071638"/>
                  <a:pt x="2627228" y="1088571"/>
                </a:cubicBezTo>
                <a:cubicBezTo>
                  <a:pt x="2651418" y="1105504"/>
                  <a:pt x="2711894" y="1168400"/>
                  <a:pt x="2743342" y="1190171"/>
                </a:cubicBezTo>
                <a:cubicBezTo>
                  <a:pt x="2774790" y="1211942"/>
                  <a:pt x="2796562" y="1214362"/>
                  <a:pt x="2815914" y="1219200"/>
                </a:cubicBezTo>
                <a:cubicBezTo>
                  <a:pt x="2835266" y="1224038"/>
                  <a:pt x="2847361" y="1233714"/>
                  <a:pt x="2859456" y="1219200"/>
                </a:cubicBezTo>
                <a:cubicBezTo>
                  <a:pt x="2871551" y="1204686"/>
                  <a:pt x="2857037" y="1146628"/>
                  <a:pt x="2888485" y="1132114"/>
                </a:cubicBezTo>
                <a:cubicBezTo>
                  <a:pt x="2919933" y="1117600"/>
                  <a:pt x="2994923" y="1136952"/>
                  <a:pt x="3048142" y="1132114"/>
                </a:cubicBezTo>
                <a:cubicBezTo>
                  <a:pt x="3101361" y="1127276"/>
                  <a:pt x="3154580" y="1107924"/>
                  <a:pt x="3207799" y="1103086"/>
                </a:cubicBezTo>
                <a:cubicBezTo>
                  <a:pt x="3261018" y="1098248"/>
                  <a:pt x="3326332" y="1107924"/>
                  <a:pt x="3367456" y="1103086"/>
                </a:cubicBezTo>
                <a:cubicBezTo>
                  <a:pt x="3408580" y="1098248"/>
                  <a:pt x="3454542" y="1095828"/>
                  <a:pt x="3454542" y="1074057"/>
                </a:cubicBezTo>
                <a:cubicBezTo>
                  <a:pt x="3454542" y="1052286"/>
                  <a:pt x="3394066" y="1006324"/>
                  <a:pt x="3367456" y="972457"/>
                </a:cubicBezTo>
                <a:cubicBezTo>
                  <a:pt x="3340847" y="938590"/>
                  <a:pt x="3270695" y="882952"/>
                  <a:pt x="3294885" y="870857"/>
                </a:cubicBezTo>
                <a:cubicBezTo>
                  <a:pt x="3319076" y="858762"/>
                  <a:pt x="3427932" y="892629"/>
                  <a:pt x="3512599" y="899886"/>
                </a:cubicBezTo>
                <a:cubicBezTo>
                  <a:pt x="3597266" y="907143"/>
                  <a:pt x="3713380" y="907143"/>
                  <a:pt x="3802885" y="914400"/>
                </a:cubicBezTo>
                <a:cubicBezTo>
                  <a:pt x="3892390" y="921657"/>
                  <a:pt x="3981895" y="936171"/>
                  <a:pt x="4049628" y="943428"/>
                </a:cubicBezTo>
                <a:cubicBezTo>
                  <a:pt x="4117361" y="950685"/>
                  <a:pt x="4180257" y="1003905"/>
                  <a:pt x="4209285" y="957943"/>
                </a:cubicBezTo>
                <a:cubicBezTo>
                  <a:pt x="4238314" y="911981"/>
                  <a:pt x="4223799" y="667657"/>
                  <a:pt x="4223799" y="667657"/>
                </a:cubicBezTo>
                <a:lnTo>
                  <a:pt x="4223799" y="667657"/>
                </a:lnTo>
                <a:cubicBezTo>
                  <a:pt x="4221380" y="636209"/>
                  <a:pt x="4216542" y="527352"/>
                  <a:pt x="4209285" y="478971"/>
                </a:cubicBezTo>
                <a:cubicBezTo>
                  <a:pt x="4202028" y="430590"/>
                  <a:pt x="4199608" y="428171"/>
                  <a:pt x="4180256" y="377371"/>
                </a:cubicBezTo>
                <a:cubicBezTo>
                  <a:pt x="4160904" y="326571"/>
                  <a:pt x="4117361" y="220133"/>
                  <a:pt x="4093171" y="174171"/>
                </a:cubicBezTo>
                <a:cubicBezTo>
                  <a:pt x="4068981" y="128209"/>
                  <a:pt x="4059305" y="130629"/>
                  <a:pt x="4035114" y="101600"/>
                </a:cubicBezTo>
                <a:cubicBezTo>
                  <a:pt x="4010923" y="72571"/>
                  <a:pt x="3979475" y="36285"/>
                  <a:pt x="3948028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>
            <a:off x="8418286" y="1233714"/>
            <a:ext cx="2540000" cy="1162981"/>
          </a:xfrm>
          <a:custGeom>
            <a:avLst/>
            <a:gdLst>
              <a:gd name="connsiteX0" fmla="*/ 0 w 2540000"/>
              <a:gd name="connsiteY0" fmla="*/ 0 h 1162981"/>
              <a:gd name="connsiteX1" fmla="*/ 145143 w 2540000"/>
              <a:gd name="connsiteY1" fmla="*/ 72572 h 1162981"/>
              <a:gd name="connsiteX2" fmla="*/ 159657 w 2540000"/>
              <a:gd name="connsiteY2" fmla="*/ 232229 h 1162981"/>
              <a:gd name="connsiteX3" fmla="*/ 290285 w 2540000"/>
              <a:gd name="connsiteY3" fmla="*/ 406400 h 1162981"/>
              <a:gd name="connsiteX4" fmla="*/ 391885 w 2540000"/>
              <a:gd name="connsiteY4" fmla="*/ 508000 h 1162981"/>
              <a:gd name="connsiteX5" fmla="*/ 566057 w 2540000"/>
              <a:gd name="connsiteY5" fmla="*/ 638629 h 1162981"/>
              <a:gd name="connsiteX6" fmla="*/ 725714 w 2540000"/>
              <a:gd name="connsiteY6" fmla="*/ 798286 h 1162981"/>
              <a:gd name="connsiteX7" fmla="*/ 798285 w 2540000"/>
              <a:gd name="connsiteY7" fmla="*/ 870857 h 1162981"/>
              <a:gd name="connsiteX8" fmla="*/ 957943 w 2540000"/>
              <a:gd name="connsiteY8" fmla="*/ 1103086 h 1162981"/>
              <a:gd name="connsiteX9" fmla="*/ 957943 w 2540000"/>
              <a:gd name="connsiteY9" fmla="*/ 1146629 h 1162981"/>
              <a:gd name="connsiteX10" fmla="*/ 986971 w 2540000"/>
              <a:gd name="connsiteY10" fmla="*/ 870857 h 1162981"/>
              <a:gd name="connsiteX11" fmla="*/ 1074057 w 2540000"/>
              <a:gd name="connsiteY11" fmla="*/ 783772 h 1162981"/>
              <a:gd name="connsiteX12" fmla="*/ 1190171 w 2540000"/>
              <a:gd name="connsiteY12" fmla="*/ 725715 h 1162981"/>
              <a:gd name="connsiteX13" fmla="*/ 1407885 w 2540000"/>
              <a:gd name="connsiteY13" fmla="*/ 696686 h 1162981"/>
              <a:gd name="connsiteX14" fmla="*/ 1422400 w 2540000"/>
              <a:gd name="connsiteY14" fmla="*/ 696686 h 1162981"/>
              <a:gd name="connsiteX15" fmla="*/ 1712685 w 2540000"/>
              <a:gd name="connsiteY15" fmla="*/ 696686 h 1162981"/>
              <a:gd name="connsiteX16" fmla="*/ 1973943 w 2540000"/>
              <a:gd name="connsiteY16" fmla="*/ 769257 h 1162981"/>
              <a:gd name="connsiteX17" fmla="*/ 2177143 w 2540000"/>
              <a:gd name="connsiteY17" fmla="*/ 783772 h 1162981"/>
              <a:gd name="connsiteX18" fmla="*/ 2336800 w 2540000"/>
              <a:gd name="connsiteY18" fmla="*/ 754743 h 1162981"/>
              <a:gd name="connsiteX19" fmla="*/ 2481943 w 2540000"/>
              <a:gd name="connsiteY19" fmla="*/ 740229 h 1162981"/>
              <a:gd name="connsiteX20" fmla="*/ 2540000 w 2540000"/>
              <a:gd name="connsiteY20" fmla="*/ 740229 h 116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40000" h="1162981">
                <a:moveTo>
                  <a:pt x="0" y="0"/>
                </a:moveTo>
                <a:cubicBezTo>
                  <a:pt x="59267" y="16933"/>
                  <a:pt x="118534" y="33867"/>
                  <a:pt x="145143" y="72572"/>
                </a:cubicBezTo>
                <a:cubicBezTo>
                  <a:pt x="171752" y="111277"/>
                  <a:pt x="135467" y="176591"/>
                  <a:pt x="159657" y="232229"/>
                </a:cubicBezTo>
                <a:cubicBezTo>
                  <a:pt x="183847" y="287867"/>
                  <a:pt x="251580" y="360438"/>
                  <a:pt x="290285" y="406400"/>
                </a:cubicBezTo>
                <a:cubicBezTo>
                  <a:pt x="328990" y="452362"/>
                  <a:pt x="345923" y="469295"/>
                  <a:pt x="391885" y="508000"/>
                </a:cubicBezTo>
                <a:cubicBezTo>
                  <a:pt x="437847" y="546705"/>
                  <a:pt x="510419" y="590248"/>
                  <a:pt x="566057" y="638629"/>
                </a:cubicBezTo>
                <a:cubicBezTo>
                  <a:pt x="621695" y="687010"/>
                  <a:pt x="725714" y="798286"/>
                  <a:pt x="725714" y="798286"/>
                </a:cubicBezTo>
                <a:cubicBezTo>
                  <a:pt x="764419" y="836991"/>
                  <a:pt x="759580" y="820057"/>
                  <a:pt x="798285" y="870857"/>
                </a:cubicBezTo>
                <a:cubicBezTo>
                  <a:pt x="836990" y="921657"/>
                  <a:pt x="931333" y="1057124"/>
                  <a:pt x="957943" y="1103086"/>
                </a:cubicBezTo>
                <a:cubicBezTo>
                  <a:pt x="984553" y="1149048"/>
                  <a:pt x="953105" y="1185334"/>
                  <a:pt x="957943" y="1146629"/>
                </a:cubicBezTo>
                <a:cubicBezTo>
                  <a:pt x="962781" y="1107924"/>
                  <a:pt x="967619" y="931333"/>
                  <a:pt x="986971" y="870857"/>
                </a:cubicBezTo>
                <a:cubicBezTo>
                  <a:pt x="1006323" y="810381"/>
                  <a:pt x="1040190" y="807962"/>
                  <a:pt x="1074057" y="783772"/>
                </a:cubicBezTo>
                <a:cubicBezTo>
                  <a:pt x="1107924" y="759582"/>
                  <a:pt x="1134533" y="740229"/>
                  <a:pt x="1190171" y="725715"/>
                </a:cubicBezTo>
                <a:cubicBezTo>
                  <a:pt x="1245809" y="711201"/>
                  <a:pt x="1369180" y="701524"/>
                  <a:pt x="1407885" y="696686"/>
                </a:cubicBezTo>
                <a:cubicBezTo>
                  <a:pt x="1446590" y="691848"/>
                  <a:pt x="1422400" y="696686"/>
                  <a:pt x="1422400" y="696686"/>
                </a:cubicBezTo>
                <a:cubicBezTo>
                  <a:pt x="1473200" y="696686"/>
                  <a:pt x="1620761" y="684591"/>
                  <a:pt x="1712685" y="696686"/>
                </a:cubicBezTo>
                <a:cubicBezTo>
                  <a:pt x="1804609" y="708781"/>
                  <a:pt x="1896533" y="754743"/>
                  <a:pt x="1973943" y="769257"/>
                </a:cubicBezTo>
                <a:cubicBezTo>
                  <a:pt x="2051353" y="783771"/>
                  <a:pt x="2116667" y="786191"/>
                  <a:pt x="2177143" y="783772"/>
                </a:cubicBezTo>
                <a:cubicBezTo>
                  <a:pt x="2237619" y="781353"/>
                  <a:pt x="2286000" y="762000"/>
                  <a:pt x="2336800" y="754743"/>
                </a:cubicBezTo>
                <a:cubicBezTo>
                  <a:pt x="2387600" y="747486"/>
                  <a:pt x="2448076" y="742648"/>
                  <a:pt x="2481943" y="740229"/>
                </a:cubicBezTo>
                <a:cubicBezTo>
                  <a:pt x="2515810" y="737810"/>
                  <a:pt x="2527905" y="739019"/>
                  <a:pt x="2540000" y="740229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下矢印 19"/>
          <p:cNvSpPr/>
          <p:nvPr/>
        </p:nvSpPr>
        <p:spPr>
          <a:xfrm rot="7795783">
            <a:off x="4227831" y="5025599"/>
            <a:ext cx="471054" cy="6927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/>
          <p:cNvSpPr/>
          <p:nvPr/>
        </p:nvSpPr>
        <p:spPr>
          <a:xfrm rot="11954080">
            <a:off x="7938655" y="3422073"/>
            <a:ext cx="479631" cy="6636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 rot="16643738">
            <a:off x="7372321" y="5371310"/>
            <a:ext cx="427413" cy="727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601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2" y="30256"/>
            <a:ext cx="7496694" cy="504305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51" y="2126084"/>
            <a:ext cx="4411932" cy="2363323"/>
          </a:xfrm>
          <a:prstGeom prst="rect">
            <a:avLst/>
          </a:prstGeom>
        </p:spPr>
      </p:pic>
      <p:cxnSp>
        <p:nvCxnSpPr>
          <p:cNvPr id="6" name="カギ線コネクタ 5"/>
          <p:cNvCxnSpPr/>
          <p:nvPr/>
        </p:nvCxnSpPr>
        <p:spPr>
          <a:xfrm rot="5400000" flipH="1" flipV="1">
            <a:off x="1581119" y="3485733"/>
            <a:ext cx="2022764" cy="1803202"/>
          </a:xfrm>
          <a:prstGeom prst="bentConnector3">
            <a:avLst>
              <a:gd name="adj1" fmla="val 137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807671" y="502938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八王子市役所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88" y="4814813"/>
            <a:ext cx="5721896" cy="197610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82733" y="5724122"/>
            <a:ext cx="6405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内水想定に空白区域がある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7578451" y="1664419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内外水浸水想定解析モデル</a:t>
            </a:r>
          </a:p>
        </p:txBody>
      </p:sp>
    </p:spTree>
    <p:extLst>
      <p:ext uri="{BB962C8B-B14F-4D97-AF65-F5344CB8AC3E}">
        <p14:creationId xmlns:p14="http://schemas.microsoft.com/office/powerpoint/2010/main" val="1772586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22188</TotalTime>
  <Words>798</Words>
  <Application>Microsoft Office PowerPoint</Application>
  <PresentationFormat>ワイド画面</PresentationFormat>
  <Paragraphs>157</Paragraphs>
  <Slides>24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38" baseType="lpstr">
      <vt:lpstr>AR Pゴシック体S</vt:lpstr>
      <vt:lpstr>AR P丸ゴシック体E</vt:lpstr>
      <vt:lpstr>HGP創英角ｺﾞｼｯｸUB</vt:lpstr>
      <vt:lpstr>ＭＳ Ｐゴシック</vt:lpstr>
      <vt:lpstr>メイリオ</vt:lpstr>
      <vt:lpstr>游ゴシック</vt:lpstr>
      <vt:lpstr>Arial</vt:lpstr>
      <vt:lpstr>Calibri</vt:lpstr>
      <vt:lpstr>Calibri Light</vt:lpstr>
      <vt:lpstr>Trebuchet MS</vt:lpstr>
      <vt:lpstr>Wingdings</vt:lpstr>
      <vt:lpstr>Wingdings 3</vt:lpstr>
      <vt:lpstr>Office テーマ</vt:lpstr>
      <vt:lpstr>ファセット</vt:lpstr>
      <vt:lpstr>自然災害（水害、土砂災害）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自然災害（水害、土砂災害）</dc:title>
  <dc:creator>谷岡 康</dc:creator>
  <cp:lastModifiedBy>谷岡 康</cp:lastModifiedBy>
  <cp:revision>111</cp:revision>
  <cp:lastPrinted>2020-02-22T08:38:54Z</cp:lastPrinted>
  <dcterms:created xsi:type="dcterms:W3CDTF">2020-02-19T00:34:13Z</dcterms:created>
  <dcterms:modified xsi:type="dcterms:W3CDTF">2020-03-20T01:57:36Z</dcterms:modified>
</cp:coreProperties>
</file>